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06" r:id="rId2"/>
    <p:sldId id="478" r:id="rId3"/>
    <p:sldId id="479" r:id="rId4"/>
    <p:sldId id="525" r:id="rId5"/>
    <p:sldId id="522" r:id="rId6"/>
    <p:sldId id="595" r:id="rId7"/>
    <p:sldId id="528" r:id="rId8"/>
    <p:sldId id="532" r:id="rId9"/>
    <p:sldId id="529" r:id="rId10"/>
    <p:sldId id="533" r:id="rId11"/>
    <p:sldId id="534" r:id="rId12"/>
    <p:sldId id="535" r:id="rId13"/>
    <p:sldId id="537" r:id="rId14"/>
    <p:sldId id="536" r:id="rId15"/>
    <p:sldId id="539" r:id="rId16"/>
    <p:sldId id="544" r:id="rId17"/>
    <p:sldId id="538" r:id="rId18"/>
    <p:sldId id="540" r:id="rId19"/>
    <p:sldId id="545" r:id="rId20"/>
    <p:sldId id="546" r:id="rId21"/>
    <p:sldId id="547" r:id="rId22"/>
    <p:sldId id="548" r:id="rId23"/>
    <p:sldId id="549" r:id="rId24"/>
    <p:sldId id="550" r:id="rId25"/>
    <p:sldId id="553" r:id="rId26"/>
    <p:sldId id="555" r:id="rId27"/>
    <p:sldId id="554" r:id="rId28"/>
    <p:sldId id="557" r:id="rId29"/>
    <p:sldId id="558" r:id="rId30"/>
    <p:sldId id="559" r:id="rId31"/>
    <p:sldId id="560" r:id="rId32"/>
    <p:sldId id="561" r:id="rId33"/>
    <p:sldId id="563" r:id="rId34"/>
    <p:sldId id="564" r:id="rId35"/>
    <p:sldId id="565" r:id="rId36"/>
    <p:sldId id="583" r:id="rId37"/>
    <p:sldId id="578" r:id="rId38"/>
    <p:sldId id="579" r:id="rId39"/>
    <p:sldId id="566" r:id="rId40"/>
    <p:sldId id="577" r:id="rId41"/>
    <p:sldId id="580" r:id="rId42"/>
    <p:sldId id="584" r:id="rId43"/>
    <p:sldId id="585" r:id="rId44"/>
    <p:sldId id="586" r:id="rId45"/>
    <p:sldId id="590" r:id="rId46"/>
    <p:sldId id="588" r:id="rId47"/>
    <p:sldId id="589" r:id="rId48"/>
    <p:sldId id="591" r:id="rId49"/>
    <p:sldId id="592" r:id="rId50"/>
    <p:sldId id="593" r:id="rId51"/>
    <p:sldId id="594" r:id="rId52"/>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a:srgbClr val="B2B2B2"/>
    <a:srgbClr val="292929"/>
    <a:srgbClr val="5F5F5F"/>
    <a:srgbClr val="808080"/>
    <a:srgbClr val="4D4D4D"/>
    <a:srgbClr val="777777"/>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48" autoAdjust="0"/>
  </p:normalViewPr>
  <p:slideViewPr>
    <p:cSldViewPr>
      <p:cViewPr varScale="1">
        <p:scale>
          <a:sx n="109" d="100"/>
          <a:sy n="109" d="100"/>
        </p:scale>
        <p:origin x="1920" y="108"/>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46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farremensa\Dropbox\Research%20Projects\Sageworks%20update_12192012\JMP%20updated%20version\Size%20and%20cash%20figure\figur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057089023239"/>
          <c:y val="3.6668258933386759E-2"/>
          <c:w val="0.88307913424462769"/>
          <c:h val="0.80899494935858396"/>
        </c:manualLayout>
      </c:layout>
      <c:barChart>
        <c:barDir val="col"/>
        <c:grouping val="clustered"/>
        <c:varyColors val="0"/>
        <c:ser>
          <c:idx val="0"/>
          <c:order val="0"/>
          <c:tx>
            <c:v>Public firms</c:v>
          </c:tx>
          <c:spPr>
            <a:solidFill>
              <a:schemeClr val="tx1"/>
            </a:solidFill>
            <a:ln>
              <a:solidFill>
                <a:schemeClr val="tx1"/>
              </a:solidFill>
            </a:ln>
          </c:spPr>
          <c:invertIfNegative val="0"/>
          <c:dLbls>
            <c:dLbl>
              <c:idx val="0"/>
              <c:layout>
                <c:manualLayout>
                  <c:x val="-4.0332326880192608E-3"/>
                  <c:y val="9.706513958482461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D93-4B79-BF46-8AF1C611E15F}"/>
                </c:ext>
              </c:extLst>
            </c:dLbl>
            <c:dLbl>
              <c:idx val="1"/>
              <c:layout>
                <c:manualLayout>
                  <c:x val="-3.3670033670033669E-3"/>
                  <c:y val="6.6948153219977935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93-4B79-BF46-8AF1C611E15F}"/>
                </c:ext>
              </c:extLst>
            </c:dLbl>
            <c:dLbl>
              <c:idx val="2"/>
              <c:layout>
                <c:manualLayout>
                  <c:x val="1.6832365651263288E-3"/>
                  <c:y val="7.215375252006542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D93-4B79-BF46-8AF1C611E15F}"/>
                </c:ext>
              </c:extLst>
            </c:dLbl>
            <c:dLbl>
              <c:idx val="3"/>
              <c:layout>
                <c:manualLayout>
                  <c:x val="-4.0095177496752296E-3"/>
                  <c:y val="1.036935600441249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93-4B79-BF46-8AF1C611E15F}"/>
                </c:ext>
              </c:extLst>
            </c:dLbl>
            <c:dLbl>
              <c:idx val="4"/>
              <c:layout>
                <c:manualLayout>
                  <c:x val="-3.4727764292621318E-3"/>
                  <c:y val="-1.771784392053632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D93-4B79-BF46-8AF1C611E15F}"/>
                </c:ext>
              </c:extLst>
            </c:dLbl>
            <c:dLbl>
              <c:idx val="5"/>
              <c:layout>
                <c:manualLayout>
                  <c:x val="-1.468358121901429E-3"/>
                  <c:y val="1.3731979154779566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D93-4B79-BF46-8AF1C611E15F}"/>
                </c:ext>
              </c:extLst>
            </c:dLbl>
            <c:dLbl>
              <c:idx val="6"/>
              <c:layout>
                <c:manualLayout>
                  <c:x val="1.683501683501807E-3"/>
                  <c:y val="4.33375175929095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D93-4B79-BF46-8AF1C611E15F}"/>
                </c:ext>
              </c:extLst>
            </c:dLbl>
            <c:spPr>
              <a:noFill/>
              <a:ln>
                <a:noFill/>
              </a:ln>
              <a:effectLst/>
            </c:spPr>
            <c:txPr>
              <a:bodyPr/>
              <a:lstStyle/>
              <a:p>
                <a:pPr>
                  <a:defRPr sz="9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Sheet1!$K$4:$K$10</c:f>
              <c:strCache>
                <c:ptCount val="7"/>
                <c:pt idx="0">
                  <c:v>3 M - 20 M</c:v>
                </c:pt>
                <c:pt idx="1">
                  <c:v>20 M - 55 M</c:v>
                </c:pt>
                <c:pt idx="2">
                  <c:v>55 M - 148 M</c:v>
                </c:pt>
                <c:pt idx="3">
                  <c:v>148 M - 403 M</c:v>
                </c:pt>
                <c:pt idx="4">
                  <c:v>403 M - 1.1 B</c:v>
                </c:pt>
                <c:pt idx="5">
                  <c:v>1.1 B - 3.0 B</c:v>
                </c:pt>
                <c:pt idx="6">
                  <c:v>&gt; 3.0 B</c:v>
                </c:pt>
              </c:strCache>
            </c:strRef>
          </c:cat>
          <c:val>
            <c:numRef>
              <c:f>Sheet1!$R$4:$R$10</c:f>
              <c:numCache>
                <c:formatCode>General</c:formatCode>
                <c:ptCount val="7"/>
                <c:pt idx="0">
                  <c:v>259</c:v>
                </c:pt>
                <c:pt idx="1">
                  <c:v>343</c:v>
                </c:pt>
                <c:pt idx="2">
                  <c:v>500</c:v>
                </c:pt>
                <c:pt idx="3">
                  <c:v>536</c:v>
                </c:pt>
                <c:pt idx="4">
                  <c:v>571</c:v>
                </c:pt>
                <c:pt idx="5">
                  <c:v>444</c:v>
                </c:pt>
                <c:pt idx="6">
                  <c:v>469</c:v>
                </c:pt>
              </c:numCache>
            </c:numRef>
          </c:val>
          <c:extLst>
            <c:ext xmlns:c16="http://schemas.microsoft.com/office/drawing/2014/chart" uri="{C3380CC4-5D6E-409C-BE32-E72D297353CC}">
              <c16:uniqueId val="{00000007-5D93-4B79-BF46-8AF1C611E15F}"/>
            </c:ext>
          </c:extLst>
        </c:ser>
        <c:ser>
          <c:idx val="1"/>
          <c:order val="1"/>
          <c:tx>
            <c:v>Private firms</c:v>
          </c:tx>
          <c:spPr>
            <a:pattFill prst="pct25">
              <a:fgClr>
                <a:schemeClr val="tx1"/>
              </a:fgClr>
              <a:bgClr>
                <a:schemeClr val="bg1"/>
              </a:bgClr>
            </a:pattFill>
            <a:ln>
              <a:solidFill>
                <a:schemeClr val="tx1">
                  <a:alpha val="60000"/>
                </a:schemeClr>
              </a:solidFill>
            </a:ln>
          </c:spPr>
          <c:invertIfNegative val="0"/>
          <c:dLbls>
            <c:dLbl>
              <c:idx val="0"/>
              <c:layout>
                <c:manualLayout>
                  <c:x val="2.9839073146159761E-4"/>
                  <c:y val="1.64878846665905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D93-4B79-BF46-8AF1C611E15F}"/>
                </c:ext>
              </c:extLst>
            </c:dLbl>
            <c:dLbl>
              <c:idx val="1"/>
              <c:layout>
                <c:manualLayout>
                  <c:x val="0"/>
                  <c:y val="8.14123778006007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D93-4B79-BF46-8AF1C611E15F}"/>
                </c:ext>
              </c:extLst>
            </c:dLbl>
            <c:dLbl>
              <c:idx val="2"/>
              <c:layout>
                <c:manualLayout>
                  <c:x val="0"/>
                  <c:y val="1.5081382525725298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D93-4B79-BF46-8AF1C611E15F}"/>
                </c:ext>
              </c:extLst>
            </c:dLbl>
            <c:dLbl>
              <c:idx val="3"/>
              <c:layout>
                <c:manualLayout>
                  <c:x val="0"/>
                  <c:y val="-1.331668572857606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D93-4B79-BF46-8AF1C611E15F}"/>
                </c:ext>
              </c:extLst>
            </c:dLbl>
            <c:dLbl>
              <c:idx val="4"/>
              <c:layout>
                <c:manualLayout>
                  <c:x val="0"/>
                  <c:y val="8.6271663713485738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D93-4B79-BF46-8AF1C611E15F}"/>
                </c:ext>
              </c:extLst>
            </c:dLbl>
            <c:dLbl>
              <c:idx val="5"/>
              <c:layout>
                <c:manualLayout>
                  <c:x val="-4.0109236083279405E-3"/>
                  <c:y val="-2.22745864238625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D93-4B79-BF46-8AF1C611E15F}"/>
                </c:ext>
              </c:extLst>
            </c:dLbl>
            <c:dLbl>
              <c:idx val="6"/>
              <c:layout>
                <c:manualLayout>
                  <c:x val="-1.4684195109140312E-3"/>
                  <c:y val="-5.226037364410555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D93-4B79-BF46-8AF1C611E15F}"/>
                </c:ext>
              </c:extLst>
            </c:dLbl>
            <c:spPr>
              <a:noFill/>
              <a:ln>
                <a:noFill/>
              </a:ln>
              <a:effectLst/>
            </c:spPr>
            <c:txPr>
              <a:bodyPr/>
              <a:lstStyle/>
              <a:p>
                <a:pPr>
                  <a:defRPr sz="9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Sheet1!$K$4:$K$10</c:f>
              <c:strCache>
                <c:ptCount val="7"/>
                <c:pt idx="0">
                  <c:v>3 M - 20 M</c:v>
                </c:pt>
                <c:pt idx="1">
                  <c:v>20 M - 55 M</c:v>
                </c:pt>
                <c:pt idx="2">
                  <c:v>55 M - 148 M</c:v>
                </c:pt>
                <c:pt idx="3">
                  <c:v>148 M - 403 M</c:v>
                </c:pt>
                <c:pt idx="4">
                  <c:v>403 M - 1.1 B</c:v>
                </c:pt>
                <c:pt idx="5">
                  <c:v>1.1 B - 3.0 B</c:v>
                </c:pt>
                <c:pt idx="6">
                  <c:v>&gt; 3.0 B</c:v>
                </c:pt>
              </c:strCache>
            </c:strRef>
          </c:cat>
          <c:val>
            <c:numRef>
              <c:f>Sheet1!$S$4:$S$10</c:f>
              <c:numCache>
                <c:formatCode>#,##0</c:formatCode>
                <c:ptCount val="7"/>
                <c:pt idx="0">
                  <c:v>465539.59789337037</c:v>
                </c:pt>
                <c:pt idx="1">
                  <c:v>58256.165805542507</c:v>
                </c:pt>
                <c:pt idx="2">
                  <c:v>20831.622748546302</c:v>
                </c:pt>
                <c:pt idx="3">
                  <c:v>6759.8357527996677</c:v>
                </c:pt>
                <c:pt idx="4">
                  <c:v>2279.0970873786405</c:v>
                </c:pt>
                <c:pt idx="5">
                  <c:v>552.27272727272725</c:v>
                </c:pt>
                <c:pt idx="6">
                  <c:v>71.338557993730433</c:v>
                </c:pt>
              </c:numCache>
            </c:numRef>
          </c:val>
          <c:extLst>
            <c:ext xmlns:c16="http://schemas.microsoft.com/office/drawing/2014/chart" uri="{C3380CC4-5D6E-409C-BE32-E72D297353CC}">
              <c16:uniqueId val="{0000000F-5D93-4B79-BF46-8AF1C611E15F}"/>
            </c:ext>
          </c:extLst>
        </c:ser>
        <c:dLbls>
          <c:dLblPos val="outEnd"/>
          <c:showLegendKey val="0"/>
          <c:showVal val="1"/>
          <c:showCatName val="0"/>
          <c:showSerName val="0"/>
          <c:showPercent val="0"/>
          <c:showBubbleSize val="0"/>
        </c:dLbls>
        <c:gapWidth val="150"/>
        <c:axId val="52303360"/>
        <c:axId val="52305280"/>
      </c:barChart>
      <c:catAx>
        <c:axId val="52303360"/>
        <c:scaling>
          <c:orientation val="minMax"/>
        </c:scaling>
        <c:delete val="0"/>
        <c:axPos val="b"/>
        <c:title>
          <c:tx>
            <c:rich>
              <a:bodyPr/>
              <a:lstStyle/>
              <a:p>
                <a:pPr>
                  <a:defRPr sz="1100" b="1"/>
                </a:pPr>
                <a:r>
                  <a:rPr lang="en-US" sz="1100" b="1">
                    <a:latin typeface="Times New Roman" pitchFamily="18" charset="0"/>
                    <a:cs typeface="Times New Roman" pitchFamily="18" charset="0"/>
                  </a:rPr>
                  <a:t>Total</a:t>
                </a:r>
                <a:r>
                  <a:rPr lang="en-US" sz="1100" b="1" baseline="0">
                    <a:latin typeface="Times New Roman" pitchFamily="18" charset="0"/>
                    <a:cs typeface="Times New Roman" pitchFamily="18" charset="0"/>
                  </a:rPr>
                  <a:t> sales</a:t>
                </a:r>
                <a:endParaRPr lang="en-US" sz="1100" b="1">
                  <a:latin typeface="Times New Roman" pitchFamily="18" charset="0"/>
                  <a:cs typeface="Times New Roman" pitchFamily="18" charset="0"/>
                </a:endParaRPr>
              </a:p>
            </c:rich>
          </c:tx>
          <c:layout>
            <c:manualLayout>
              <c:xMode val="edge"/>
              <c:yMode val="edge"/>
              <c:x val="0.50838742934027636"/>
              <c:y val="0.93317620925110978"/>
            </c:manualLayout>
          </c:layout>
          <c:overlay val="0"/>
        </c:title>
        <c:numFmt formatCode="General" sourceLinked="0"/>
        <c:majorTickMark val="out"/>
        <c:minorTickMark val="none"/>
        <c:tickLblPos val="nextTo"/>
        <c:txPr>
          <a:bodyPr/>
          <a:lstStyle/>
          <a:p>
            <a:pPr>
              <a:defRPr sz="900">
                <a:latin typeface="Times New Roman" pitchFamily="18" charset="0"/>
                <a:cs typeface="Times New Roman" pitchFamily="18" charset="0"/>
              </a:defRPr>
            </a:pPr>
            <a:endParaRPr lang="en-US"/>
          </a:p>
        </c:txPr>
        <c:crossAx val="52305280"/>
        <c:crosses val="autoZero"/>
        <c:auto val="1"/>
        <c:lblAlgn val="ctr"/>
        <c:lblOffset val="100"/>
        <c:noMultiLvlLbl val="0"/>
      </c:catAx>
      <c:valAx>
        <c:axId val="52305280"/>
        <c:scaling>
          <c:logBase val="10"/>
          <c:orientation val="minMax"/>
        </c:scaling>
        <c:delete val="0"/>
        <c:axPos val="l"/>
        <c:majorGridlines/>
        <c:title>
          <c:tx>
            <c:rich>
              <a:bodyPr rot="-5400000" vert="horz"/>
              <a:lstStyle/>
              <a:p>
                <a:pPr>
                  <a:defRPr sz="1200" b="1">
                    <a:latin typeface="Times New Roman" pitchFamily="18" charset="0"/>
                    <a:cs typeface="Times New Roman" pitchFamily="18" charset="0"/>
                  </a:defRPr>
                </a:pPr>
                <a:r>
                  <a:rPr lang="en-US" sz="1200" b="1">
                    <a:latin typeface="Times New Roman" pitchFamily="18" charset="0"/>
                    <a:cs typeface="Times New Roman" pitchFamily="18" charset="0"/>
                  </a:rPr>
                  <a:t>No. of firms</a:t>
                </a:r>
              </a:p>
            </c:rich>
          </c:tx>
          <c:layout/>
          <c:overlay val="0"/>
        </c:title>
        <c:numFmt formatCode="#,##0" sourceLinked="0"/>
        <c:majorTickMark val="out"/>
        <c:minorTickMark val="none"/>
        <c:tickLblPos val="nextTo"/>
        <c:txPr>
          <a:bodyPr/>
          <a:lstStyle/>
          <a:p>
            <a:pPr>
              <a:defRPr sz="900">
                <a:latin typeface="Times New Roman" pitchFamily="18" charset="0"/>
                <a:cs typeface="Times New Roman" pitchFamily="18" charset="0"/>
              </a:defRPr>
            </a:pPr>
            <a:endParaRPr lang="en-US"/>
          </a:p>
        </c:txPr>
        <c:crossAx val="52303360"/>
        <c:crosses val="autoZero"/>
        <c:crossBetween val="between"/>
      </c:valAx>
      <c:spPr>
        <a:solidFill>
          <a:schemeClr val="bg1"/>
        </a:solidFill>
      </c:spPr>
    </c:plotArea>
    <c:legend>
      <c:legendPos val="b"/>
      <c:layout>
        <c:manualLayout>
          <c:xMode val="edge"/>
          <c:yMode val="edge"/>
          <c:x val="0.5922146281780778"/>
          <c:y val="8.0955225789911406E-2"/>
          <c:w val="0.3628185501892407"/>
          <c:h val="6.0118544716932613E-2"/>
        </c:manualLayout>
      </c:layout>
      <c:overlay val="0"/>
      <c:txPr>
        <a:bodyPr/>
        <a:lstStyle/>
        <a:p>
          <a:pPr>
            <a:defRPr sz="950">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 US IPOs</c:v>
          </c:tx>
          <c:spPr>
            <a:solidFill>
              <a:schemeClr val="tx1"/>
            </a:solidFill>
            <a:ln>
              <a:noFill/>
            </a:ln>
            <a:effectLst/>
          </c:spPr>
          <c:invertIfNegative val="0"/>
          <c:cat>
            <c:numRef>
              <c:f>Sheet1!$A$1:$A$41</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Sheet1!$B$1:$B$41</c:f>
              <c:numCache>
                <c:formatCode>General</c:formatCode>
                <c:ptCount val="41"/>
                <c:pt idx="0">
                  <c:v>71</c:v>
                </c:pt>
                <c:pt idx="1">
                  <c:v>192</c:v>
                </c:pt>
                <c:pt idx="2">
                  <c:v>77</c:v>
                </c:pt>
                <c:pt idx="3">
                  <c:v>451</c:v>
                </c:pt>
                <c:pt idx="4">
                  <c:v>171</c:v>
                </c:pt>
                <c:pt idx="5">
                  <c:v>186</c:v>
                </c:pt>
                <c:pt idx="6">
                  <c:v>393</c:v>
                </c:pt>
                <c:pt idx="7">
                  <c:v>285</c:v>
                </c:pt>
                <c:pt idx="8">
                  <c:v>105</c:v>
                </c:pt>
                <c:pt idx="9">
                  <c:v>116</c:v>
                </c:pt>
                <c:pt idx="10">
                  <c:v>110</c:v>
                </c:pt>
                <c:pt idx="11">
                  <c:v>286</c:v>
                </c:pt>
                <c:pt idx="12">
                  <c:v>412</c:v>
                </c:pt>
                <c:pt idx="13">
                  <c:v>510</c:v>
                </c:pt>
                <c:pt idx="14">
                  <c:v>402</c:v>
                </c:pt>
                <c:pt idx="15">
                  <c:v>462</c:v>
                </c:pt>
                <c:pt idx="16">
                  <c:v>677</c:v>
                </c:pt>
                <c:pt idx="17">
                  <c:v>474</c:v>
                </c:pt>
                <c:pt idx="18">
                  <c:v>281</c:v>
                </c:pt>
                <c:pt idx="19">
                  <c:v>476</c:v>
                </c:pt>
                <c:pt idx="20">
                  <c:v>380</c:v>
                </c:pt>
                <c:pt idx="21">
                  <c:v>80</c:v>
                </c:pt>
                <c:pt idx="22">
                  <c:v>66</c:v>
                </c:pt>
                <c:pt idx="23">
                  <c:v>63</c:v>
                </c:pt>
                <c:pt idx="24">
                  <c:v>173</c:v>
                </c:pt>
                <c:pt idx="25">
                  <c:v>159</c:v>
                </c:pt>
                <c:pt idx="26">
                  <c:v>157</c:v>
                </c:pt>
                <c:pt idx="27">
                  <c:v>159</c:v>
                </c:pt>
                <c:pt idx="28">
                  <c:v>21</c:v>
                </c:pt>
                <c:pt idx="29">
                  <c:v>41</c:v>
                </c:pt>
                <c:pt idx="30">
                  <c:v>91</c:v>
                </c:pt>
                <c:pt idx="31">
                  <c:v>81</c:v>
                </c:pt>
                <c:pt idx="32">
                  <c:v>93</c:v>
                </c:pt>
                <c:pt idx="33">
                  <c:v>158</c:v>
                </c:pt>
                <c:pt idx="34">
                  <c:v>206</c:v>
                </c:pt>
                <c:pt idx="35">
                  <c:v>118</c:v>
                </c:pt>
                <c:pt idx="36">
                  <c:v>75</c:v>
                </c:pt>
                <c:pt idx="37">
                  <c:v>106</c:v>
                </c:pt>
                <c:pt idx="38">
                  <c:v>134</c:v>
                </c:pt>
                <c:pt idx="39">
                  <c:v>112</c:v>
                </c:pt>
                <c:pt idx="40">
                  <c:v>165</c:v>
                </c:pt>
              </c:numCache>
            </c:numRef>
          </c:val>
          <c:extLst>
            <c:ext xmlns:c16="http://schemas.microsoft.com/office/drawing/2014/chart" uri="{C3380CC4-5D6E-409C-BE32-E72D297353CC}">
              <c16:uniqueId val="{00000000-4732-4F89-BBCA-B24559C1EFBB}"/>
            </c:ext>
          </c:extLst>
        </c:ser>
        <c:dLbls>
          <c:showLegendKey val="0"/>
          <c:showVal val="0"/>
          <c:showCatName val="0"/>
          <c:showSerName val="0"/>
          <c:showPercent val="0"/>
          <c:showBubbleSize val="0"/>
        </c:dLbls>
        <c:gapWidth val="219"/>
        <c:overlap val="-27"/>
        <c:axId val="370435376"/>
        <c:axId val="370435792"/>
      </c:barChart>
      <c:catAx>
        <c:axId val="37043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792"/>
        <c:crosses val="autoZero"/>
        <c:auto val="1"/>
        <c:lblAlgn val="ctr"/>
        <c:lblOffset val="100"/>
        <c:noMultiLvlLbl val="0"/>
      </c:catAx>
      <c:valAx>
        <c:axId val="37043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b" anchorCtr="0" compatLnSpc="1">
            <a:prstTxWarp prst="textNoShape">
              <a:avLst/>
            </a:prstTxWarp>
          </a:bodyPr>
          <a:lstStyle>
            <a:lvl1pPr algn="r">
              <a:defRPr sz="1200"/>
            </a:lvl1pPr>
          </a:lstStyle>
          <a:p>
            <a:fld id="{F3950298-8860-484E-833B-E362BE88020F}" type="slidenum">
              <a:rPr lang="en-US"/>
              <a:pPr/>
              <a:t>‹#›</a:t>
            </a:fld>
            <a:endParaRPr lang="en-US"/>
          </a:p>
        </p:txBody>
      </p:sp>
    </p:spTree>
    <p:extLst>
      <p:ext uri="{BB962C8B-B14F-4D97-AF65-F5344CB8AC3E}">
        <p14:creationId xmlns:p14="http://schemas.microsoft.com/office/powerpoint/2010/main" val="1265581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lvl1pPr algn="l" defTabSz="966621">
              <a:defRPr sz="1200"/>
            </a:lvl1pPr>
          </a:lstStyle>
          <a:p>
            <a:endParaRPr lang="en-US"/>
          </a:p>
        </p:txBody>
      </p:sp>
      <p:sp>
        <p:nvSpPr>
          <p:cNvPr id="5123" name="Rectangle 3"/>
          <p:cNvSpPr>
            <a:spLocks noGrp="1" noChangeArrowheads="1"/>
          </p:cNvSpPr>
          <p:nvPr>
            <p:ph type="dt"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lvl1pPr algn="r" defTabSz="966621">
              <a:defRPr sz="1200"/>
            </a:lvl1pPr>
          </a:lstStyle>
          <a:p>
            <a:endParaRPr lang="en-US"/>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2183" y="4561226"/>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b" anchorCtr="0" compatLnSpc="1">
            <a:prstTxWarp prst="textNoShape">
              <a:avLst/>
            </a:prstTxWarp>
          </a:bodyPr>
          <a:lstStyle>
            <a:lvl1pPr algn="l" defTabSz="966621">
              <a:defRPr sz="1200"/>
            </a:lvl1pPr>
          </a:lstStyle>
          <a:p>
            <a:endParaRPr lang="en-US"/>
          </a:p>
        </p:txBody>
      </p:sp>
      <p:sp>
        <p:nvSpPr>
          <p:cNvPr id="5127" name="Rectangle 7"/>
          <p:cNvSpPr>
            <a:spLocks noGrp="1" noChangeArrowheads="1"/>
          </p:cNvSpPr>
          <p:nvPr>
            <p:ph type="sldNum" sz="quarter" idx="5"/>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b" anchorCtr="0" compatLnSpc="1">
            <a:prstTxWarp prst="textNoShape">
              <a:avLst/>
            </a:prstTxWarp>
          </a:bodyPr>
          <a:lstStyle>
            <a:lvl1pPr algn="r" defTabSz="966621">
              <a:defRPr sz="1200"/>
            </a:lvl1pPr>
          </a:lstStyle>
          <a:p>
            <a:fld id="{40A16CA0-0823-4F15-8DBF-7EFE49334D85}" type="slidenum">
              <a:rPr lang="en-US"/>
              <a:pPr/>
              <a:t>‹#›</a:t>
            </a:fld>
            <a:endParaRPr lang="en-US"/>
          </a:p>
        </p:txBody>
      </p:sp>
    </p:spTree>
    <p:extLst>
      <p:ext uri="{BB962C8B-B14F-4D97-AF65-F5344CB8AC3E}">
        <p14:creationId xmlns:p14="http://schemas.microsoft.com/office/powerpoint/2010/main" val="1426655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192D9-CC85-4CAF-9864-DA883FB3B597}" type="slidenum">
              <a:rPr lang="en-US"/>
              <a:pPr/>
              <a:t>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894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4629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8086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40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0" y="6400800"/>
            <a:ext cx="9144000" cy="476250"/>
          </a:xfrm>
        </p:spPr>
        <p:txBody>
          <a:bodyPr/>
          <a:lstStyle>
            <a:lvl1pPr>
              <a:defRPr/>
            </a:lvl1pPr>
          </a:lstStyle>
          <a:p>
            <a:r>
              <a:rPr lang="en-US"/>
              <a:t> </a:t>
            </a:r>
          </a:p>
        </p:txBody>
      </p:sp>
    </p:spTree>
    <p:extLst>
      <p:ext uri="{BB962C8B-B14F-4D97-AF65-F5344CB8AC3E}">
        <p14:creationId xmlns:p14="http://schemas.microsoft.com/office/powerpoint/2010/main" val="40929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Click to edit Master title style</a:t>
            </a:r>
          </a:p>
        </p:txBody>
      </p:sp>
      <p:sp>
        <p:nvSpPr>
          <p:cNvPr id="3" name="Content Placeholder 2"/>
          <p:cNvSpPr>
            <a:spLocks noGrp="1"/>
          </p:cNvSpPr>
          <p:nvPr>
            <p:ph idx="1"/>
          </p:nvPr>
        </p:nvSpPr>
        <p:spPr>
          <a:xfrm>
            <a:off x="0" y="914400"/>
            <a:ext cx="9144000" cy="5715000"/>
          </a:xfrm>
        </p:spPr>
        <p:txBody>
          <a:bodyPr/>
          <a:lstStyle>
            <a:lvl1pPr marL="594360" indent="-411480">
              <a:defRPr sz="2200"/>
            </a:lvl1pPr>
            <a:lvl2pPr marL="932688" indent="-411480">
              <a:defRPr sz="2000" baseline="0"/>
            </a:lvl2pPr>
            <a:lvl3pPr marL="1280160" indent="-411480">
              <a:defRPr sz="18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3"/>
          <p:cNvSpPr>
            <a:spLocks noGrp="1"/>
          </p:cNvSpPr>
          <p:nvPr>
            <p:ph type="ftr" sz="quarter" idx="10"/>
          </p:nvPr>
        </p:nvSpPr>
        <p:spPr>
          <a:xfrm>
            <a:off x="0" y="6629400"/>
            <a:ext cx="9144000" cy="247650"/>
          </a:xfrm>
        </p:spPr>
        <p:txBody>
          <a:bodyPr/>
          <a:lstStyle>
            <a:lvl1pPr>
              <a:defRPr/>
            </a:lvl1pPr>
          </a:lstStyle>
          <a:p>
            <a:r>
              <a:rPr lang="en-US"/>
              <a:t> </a:t>
            </a:r>
          </a:p>
        </p:txBody>
      </p:sp>
    </p:spTree>
    <p:extLst>
      <p:ext uri="{BB962C8B-B14F-4D97-AF65-F5344CB8AC3E}">
        <p14:creationId xmlns:p14="http://schemas.microsoft.com/office/powerpoint/2010/main" val="33728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411153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95805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910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5699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33179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68987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5240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spect="1" noChangeArrowheads="1"/>
          </p:cNvSpPr>
          <p:nvPr>
            <p:ph type="body" idx="1"/>
          </p:nvPr>
        </p:nvSpPr>
        <p:spPr bwMode="auto">
          <a:xfrm>
            <a:off x="0" y="1066800"/>
            <a:ext cx="9144000" cy="5334000"/>
          </a:xfrm>
          <a:prstGeom prst="rect">
            <a:avLst/>
          </a:prstGeom>
          <a:solidFill>
            <a:srgbClr val="EAEAEA"/>
          </a:solidFill>
          <a:ln>
            <a:noFill/>
          </a:ln>
          <a:effectLst/>
        </p:spPr>
        <p:txBody>
          <a:bodyPr vert="horz" wrap="square" lIns="91440" tIns="137160" rIns="18288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0" y="64008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lvl1pPr>
          </a:lstStyle>
          <a:p>
            <a:r>
              <a:rPr lang="en-US"/>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marL="463550" algn="l" rtl="0" fontAlgn="base">
        <a:spcBef>
          <a:spcPct val="0"/>
        </a:spcBef>
        <a:spcAft>
          <a:spcPct val="0"/>
        </a:spcAft>
        <a:defRPr sz="3200" b="1">
          <a:solidFill>
            <a:schemeClr val="tx1"/>
          </a:solidFill>
          <a:latin typeface="+mj-lt"/>
          <a:ea typeface="+mj-ea"/>
          <a:cs typeface="+mj-cs"/>
        </a:defRPr>
      </a:lvl1pPr>
      <a:lvl2pPr marL="463550" algn="l" rtl="0" fontAlgn="base">
        <a:spcBef>
          <a:spcPct val="0"/>
        </a:spcBef>
        <a:spcAft>
          <a:spcPct val="0"/>
        </a:spcAft>
        <a:defRPr sz="3200" b="1">
          <a:solidFill>
            <a:schemeClr val="tx1"/>
          </a:solidFill>
          <a:latin typeface="Arial" charset="0"/>
        </a:defRPr>
      </a:lvl2pPr>
      <a:lvl3pPr marL="463550" algn="l" rtl="0" fontAlgn="base">
        <a:spcBef>
          <a:spcPct val="0"/>
        </a:spcBef>
        <a:spcAft>
          <a:spcPct val="0"/>
        </a:spcAft>
        <a:defRPr sz="3200" b="1">
          <a:solidFill>
            <a:schemeClr val="tx1"/>
          </a:solidFill>
          <a:latin typeface="Arial" charset="0"/>
        </a:defRPr>
      </a:lvl3pPr>
      <a:lvl4pPr marL="463550" algn="l" rtl="0" fontAlgn="base">
        <a:spcBef>
          <a:spcPct val="0"/>
        </a:spcBef>
        <a:spcAft>
          <a:spcPct val="0"/>
        </a:spcAft>
        <a:defRPr sz="3200" b="1">
          <a:solidFill>
            <a:schemeClr val="tx1"/>
          </a:solidFill>
          <a:latin typeface="Arial" charset="0"/>
        </a:defRPr>
      </a:lvl4pPr>
      <a:lvl5pPr marL="463550" algn="l" rtl="0" fontAlgn="base">
        <a:spcBef>
          <a:spcPct val="0"/>
        </a:spcBef>
        <a:spcAft>
          <a:spcPct val="0"/>
        </a:spcAft>
        <a:defRPr sz="3200" b="1">
          <a:solidFill>
            <a:schemeClr val="tx1"/>
          </a:solidFill>
          <a:latin typeface="Arial" charset="0"/>
        </a:defRPr>
      </a:lvl5pPr>
      <a:lvl6pPr marL="920750" algn="l" rtl="0" fontAlgn="base">
        <a:spcBef>
          <a:spcPct val="0"/>
        </a:spcBef>
        <a:spcAft>
          <a:spcPct val="0"/>
        </a:spcAft>
        <a:defRPr sz="3200" b="1">
          <a:solidFill>
            <a:schemeClr val="tx1"/>
          </a:solidFill>
          <a:latin typeface="Arial" charset="0"/>
        </a:defRPr>
      </a:lvl6pPr>
      <a:lvl7pPr marL="1377950" algn="l" rtl="0" fontAlgn="base">
        <a:spcBef>
          <a:spcPct val="0"/>
        </a:spcBef>
        <a:spcAft>
          <a:spcPct val="0"/>
        </a:spcAft>
        <a:defRPr sz="3200" b="1">
          <a:solidFill>
            <a:schemeClr val="tx1"/>
          </a:solidFill>
          <a:latin typeface="Arial" charset="0"/>
        </a:defRPr>
      </a:lvl7pPr>
      <a:lvl8pPr marL="1835150" algn="l" rtl="0" fontAlgn="base">
        <a:spcBef>
          <a:spcPct val="0"/>
        </a:spcBef>
        <a:spcAft>
          <a:spcPct val="0"/>
        </a:spcAft>
        <a:defRPr sz="3200" b="1">
          <a:solidFill>
            <a:schemeClr val="tx1"/>
          </a:solidFill>
          <a:latin typeface="Arial" charset="0"/>
        </a:defRPr>
      </a:lvl8pPr>
      <a:lvl9pPr marL="2292350" algn="l" rtl="0" fontAlgn="base">
        <a:spcBef>
          <a:spcPct val="0"/>
        </a:spcBef>
        <a:spcAft>
          <a:spcPct val="0"/>
        </a:spcAft>
        <a:defRPr sz="3200" b="1">
          <a:solidFill>
            <a:schemeClr val="tx1"/>
          </a:solidFill>
          <a:latin typeface="Arial" charset="0"/>
        </a:defRPr>
      </a:lvl9pPr>
    </p:titleStyle>
    <p:bodyStyle>
      <a:lvl1pPr marL="342900" indent="-171450" algn="l" rtl="0" fontAlgn="base">
        <a:spcBef>
          <a:spcPct val="40000"/>
        </a:spcBef>
        <a:spcAft>
          <a:spcPct val="0"/>
        </a:spcAft>
        <a:buChar char="•"/>
        <a:tabLst>
          <a:tab pos="8802688" algn="l"/>
        </a:tabLst>
        <a:defRPr sz="2200">
          <a:solidFill>
            <a:schemeClr val="tx1"/>
          </a:solidFill>
          <a:latin typeface="+mn-lt"/>
          <a:ea typeface="+mn-ea"/>
          <a:cs typeface="+mn-cs"/>
        </a:defRPr>
      </a:lvl1pPr>
      <a:lvl2pPr marL="682625" indent="-225425" algn="l" rtl="0" fontAlgn="base">
        <a:spcBef>
          <a:spcPct val="40000"/>
        </a:spcBef>
        <a:spcAft>
          <a:spcPct val="0"/>
        </a:spcAft>
        <a:buChar char="–"/>
        <a:tabLst>
          <a:tab pos="8802688" algn="l"/>
        </a:tabLst>
        <a:defRPr sz="2100">
          <a:solidFill>
            <a:schemeClr val="tx1"/>
          </a:solidFill>
          <a:latin typeface="+mn-lt"/>
        </a:defRPr>
      </a:lvl2pPr>
      <a:lvl3pPr marL="1023938" indent="-169863" algn="l" rtl="0" fontAlgn="base">
        <a:spcBef>
          <a:spcPct val="40000"/>
        </a:spcBef>
        <a:spcAft>
          <a:spcPct val="0"/>
        </a:spcAft>
        <a:buChar char="•"/>
        <a:tabLst>
          <a:tab pos="8802688" algn="l"/>
        </a:tabLst>
        <a:defRPr sz="2000">
          <a:solidFill>
            <a:schemeClr val="tx1"/>
          </a:solidFill>
          <a:latin typeface="Arial Narrow" pitchFamily="34" charset="0"/>
        </a:defRPr>
      </a:lvl3pPr>
      <a:lvl4pPr marL="1377950" indent="-231775" algn="l" rtl="0" fontAlgn="base">
        <a:spcBef>
          <a:spcPct val="40000"/>
        </a:spcBef>
        <a:spcAft>
          <a:spcPct val="0"/>
        </a:spcAft>
        <a:buChar char="–"/>
        <a:tabLst>
          <a:tab pos="8802688" algn="l"/>
        </a:tabLst>
        <a:defRPr sz="1900">
          <a:solidFill>
            <a:schemeClr val="tx1"/>
          </a:solidFill>
          <a:latin typeface="Arial Narrow" pitchFamily="34" charset="0"/>
        </a:defRPr>
      </a:lvl4pPr>
      <a:lvl5pPr marL="1719263" indent="-171450" algn="l" rtl="0" fontAlgn="base">
        <a:spcBef>
          <a:spcPct val="40000"/>
        </a:spcBef>
        <a:spcAft>
          <a:spcPct val="0"/>
        </a:spcAft>
        <a:buChar char="»"/>
        <a:tabLst>
          <a:tab pos="8802688" algn="l"/>
        </a:tabLst>
        <a:defRPr>
          <a:solidFill>
            <a:schemeClr val="tx1"/>
          </a:solidFill>
          <a:latin typeface="Arial Narrow" pitchFamily="34" charset="0"/>
        </a:defRPr>
      </a:lvl5pPr>
      <a:lvl6pPr marL="2176463" indent="-171450" algn="l" rtl="0" fontAlgn="base">
        <a:spcBef>
          <a:spcPct val="40000"/>
        </a:spcBef>
        <a:spcAft>
          <a:spcPct val="0"/>
        </a:spcAft>
        <a:buChar char="»"/>
        <a:tabLst>
          <a:tab pos="8802688" algn="l"/>
        </a:tabLst>
        <a:defRPr>
          <a:solidFill>
            <a:schemeClr val="tx1"/>
          </a:solidFill>
          <a:latin typeface="Arial Narrow" pitchFamily="34" charset="0"/>
        </a:defRPr>
      </a:lvl6pPr>
      <a:lvl7pPr marL="2633663" indent="-171450" algn="l" rtl="0" fontAlgn="base">
        <a:spcBef>
          <a:spcPct val="40000"/>
        </a:spcBef>
        <a:spcAft>
          <a:spcPct val="0"/>
        </a:spcAft>
        <a:buChar char="»"/>
        <a:tabLst>
          <a:tab pos="8802688" algn="l"/>
        </a:tabLst>
        <a:defRPr>
          <a:solidFill>
            <a:schemeClr val="tx1"/>
          </a:solidFill>
          <a:latin typeface="Arial Narrow" pitchFamily="34" charset="0"/>
        </a:defRPr>
      </a:lvl7pPr>
      <a:lvl8pPr marL="3090863" indent="-171450" algn="l" rtl="0" fontAlgn="base">
        <a:spcBef>
          <a:spcPct val="40000"/>
        </a:spcBef>
        <a:spcAft>
          <a:spcPct val="0"/>
        </a:spcAft>
        <a:buChar char="»"/>
        <a:tabLst>
          <a:tab pos="8802688" algn="l"/>
        </a:tabLst>
        <a:defRPr>
          <a:solidFill>
            <a:schemeClr val="tx1"/>
          </a:solidFill>
          <a:latin typeface="Arial Narrow" pitchFamily="34" charset="0"/>
        </a:defRPr>
      </a:lvl8pPr>
      <a:lvl9pPr marL="3548063" indent="-171450" algn="l" rtl="0" fontAlgn="base">
        <a:spcBef>
          <a:spcPct val="40000"/>
        </a:spcBef>
        <a:spcAft>
          <a:spcPct val="0"/>
        </a:spcAft>
        <a:buChar char="»"/>
        <a:tabLst>
          <a:tab pos="8802688" algn="l"/>
        </a:tabLst>
        <a:defRPr>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c.gov/Archives/edgar/data/1288776/000119312504073639/ds1.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ec.gov/Archives/edgar/data/1288776/000119312504073639/ds1.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ite.warrington.ufl.edu/ritter/files/IPO-Statistics.pdf"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ec.gov/smallbusiness/goingpublic/exchangeactreporting" TargetMode="External"/><Relationship Id="rId2" Type="http://schemas.openxmlformats.org/officeDocument/2006/relationships/hyperlink" Target="https://www.otcmarkets.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r.gov/introduction-investing/investing-basics/glossary/rule-506-regulation-d" TargetMode="External"/><Relationship Id="rId2" Type="http://schemas.openxmlformats.org/officeDocument/2006/relationships/hyperlink" Target="https://www.americanbar.org/groups/business_law/publications/blt/2017/04/06_loev/" TargetMode="External"/><Relationship Id="rId1" Type="http://schemas.openxmlformats.org/officeDocument/2006/relationships/slideLayout" Target="../slideLayouts/slideLayout2.xml"/><Relationship Id="rId5" Type="http://schemas.openxmlformats.org/officeDocument/2006/relationships/hyperlink" Target="https://www.investor.gov/introduction-investing/investing-basics/glossary/restricted-securities" TargetMode="External"/><Relationship Id="rId4" Type="http://schemas.openxmlformats.org/officeDocument/2006/relationships/hyperlink" Target="https://www.sec.gov/news/press-release/2020-19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w.com/thoughtLeadership/desktop-reference-section-16-rules" TargetMode="External"/><Relationship Id="rId2" Type="http://schemas.openxmlformats.org/officeDocument/2006/relationships/hyperlink" Target="https://www.sec.gov/rules/final/33-7881.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yse.com/publicdocs/nyse/listing/NYSE_Initial_Listing_Standards_Summary.pdf" TargetMode="External"/><Relationship Id="rId2" Type="http://schemas.openxmlformats.org/officeDocument/2006/relationships/hyperlink" Target="https://listingcenter.nasdaq.com/assets/initialguide.pdf" TargetMode="External"/><Relationship Id="rId1" Type="http://schemas.openxmlformats.org/officeDocument/2006/relationships/slideLayout" Target="../slideLayouts/slideLayout2.xml"/><Relationship Id="rId4" Type="http://schemas.openxmlformats.org/officeDocument/2006/relationships/hyperlink" Target="https://leginfo.legislature.ca.gov/faces/billTextClient.xhtml?bill_id=201920200AB9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a:t>
            </a:r>
          </a:p>
        </p:txBody>
      </p:sp>
      <p:sp>
        <p:nvSpPr>
          <p:cNvPr id="79875" name="Rectangle 3"/>
          <p:cNvSpPr>
            <a:spLocks noGrp="1" noChangeAspect="1" noChangeArrowheads="1"/>
          </p:cNvSpPr>
          <p:nvPr>
            <p:ph type="body" idx="1"/>
          </p:nvPr>
        </p:nvSpPr>
        <p:spPr/>
        <p:txBody>
          <a:bodyPr/>
          <a:lstStyle/>
          <a:p>
            <a:pPr algn="ctr">
              <a:buFontTx/>
              <a:buNone/>
            </a:pPr>
            <a:endParaRPr lang="en-US" sz="3200" b="1" dirty="0"/>
          </a:p>
          <a:p>
            <a:pPr algn="ctr">
              <a:buFontTx/>
              <a:buNone/>
            </a:pPr>
            <a:endParaRPr lang="en-US" sz="3200" b="1" dirty="0"/>
          </a:p>
          <a:p>
            <a:pPr algn="ctr">
              <a:spcBef>
                <a:spcPct val="0"/>
              </a:spcBef>
              <a:buFontTx/>
              <a:buNone/>
            </a:pPr>
            <a:r>
              <a:rPr lang="en-US" sz="3200" b="1" dirty="0"/>
              <a:t>Public or Private Equity?</a:t>
            </a:r>
          </a:p>
          <a:p>
            <a:pPr algn="ctr">
              <a:spcBef>
                <a:spcPct val="0"/>
              </a:spcBef>
              <a:buFontTx/>
              <a:buNone/>
            </a:pPr>
            <a:endParaRPr lang="en-US" sz="1400" b="1" dirty="0"/>
          </a:p>
          <a:p>
            <a:pPr algn="ctr">
              <a:spcBef>
                <a:spcPct val="0"/>
              </a:spcBef>
              <a:buFontTx/>
              <a:buNone/>
            </a:pPr>
            <a:r>
              <a:rPr lang="en-US" sz="2800" b="1" dirty="0"/>
              <a:t>The Evolving Entrepreneurial Finance Landscape</a:t>
            </a:r>
          </a:p>
          <a:p>
            <a:pPr algn="ctr">
              <a:buFontTx/>
              <a:buNone/>
            </a:pPr>
            <a:endParaRPr lang="en-US" sz="3200" b="1" dirty="0"/>
          </a:p>
          <a:p>
            <a:pPr algn="ctr">
              <a:buFontTx/>
              <a:buNone/>
            </a:pPr>
            <a:r>
              <a:rPr lang="en-US" dirty="0"/>
              <a:t>Michael Ewens (Caltech)</a:t>
            </a:r>
          </a:p>
          <a:p>
            <a:pPr algn="ctr">
              <a:buFontTx/>
              <a:buNone/>
            </a:pPr>
            <a:r>
              <a:rPr lang="en-US" dirty="0"/>
              <a:t>Joan Farre-Mensa (University of Illinois at Chicago)</a:t>
            </a:r>
          </a:p>
          <a:p>
            <a:pPr algn="ctr">
              <a:buFontTx/>
              <a:buNone/>
            </a:pPr>
            <a:r>
              <a:rPr lang="en-US" i="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From factual to economic differences</a:t>
            </a:r>
          </a:p>
        </p:txBody>
      </p:sp>
      <p:sp>
        <p:nvSpPr>
          <p:cNvPr id="3" name="Content Placeholder 2"/>
          <p:cNvSpPr>
            <a:spLocks noGrp="1"/>
          </p:cNvSpPr>
          <p:nvPr>
            <p:ph idx="1"/>
          </p:nvPr>
        </p:nvSpPr>
        <p:spPr/>
        <p:txBody>
          <a:bodyPr/>
          <a:lstStyle/>
          <a:p>
            <a:r>
              <a:rPr lang="en-US" sz="2000" dirty="0"/>
              <a:t>Previous 3 slides describe “objective facts” (mostly, regulations) that change when a firm goes public</a:t>
            </a:r>
            <a:endParaRPr lang="en-US" dirty="0"/>
          </a:p>
          <a:p>
            <a:pPr lvl="1"/>
            <a:r>
              <a:rPr lang="en-US" dirty="0"/>
              <a:t>Semi-public firms fall somewhere in between pure private and public:</a:t>
            </a:r>
          </a:p>
          <a:p>
            <a:pPr lvl="2"/>
            <a:r>
              <a:rPr lang="en-US" dirty="0"/>
              <a:t>Private firms listed OTC (particularly in highest tier market, OTC-QX) may have similar liquidity to some (small) Nasdaq firms</a:t>
            </a:r>
          </a:p>
          <a:p>
            <a:pPr lvl="4"/>
            <a:r>
              <a:rPr lang="en-US" dirty="0"/>
              <a:t>Most of these firms are also SEC filers w/ registered (</a:t>
            </a:r>
            <a:r>
              <a:rPr lang="en-US" dirty="0">
                <a:sym typeface="Wingdings" panose="05000000000000000000" pitchFamily="2" charset="2"/>
              </a:rPr>
              <a:t></a:t>
            </a:r>
            <a:r>
              <a:rPr lang="en-US" dirty="0"/>
              <a:t> freely tradeable) shares</a:t>
            </a:r>
          </a:p>
          <a:p>
            <a:pPr lvl="2"/>
            <a:r>
              <a:rPr lang="en-US" dirty="0"/>
              <a:t>Private firms that are SEC filers operate in info. environment that is closer to that of public firms than to that of pure private firms (e.g., they are covered by </a:t>
            </a:r>
            <a:r>
              <a:rPr lang="en-US" dirty="0" err="1"/>
              <a:t>Reg</a:t>
            </a:r>
            <a:r>
              <a:rPr lang="en-US" dirty="0"/>
              <a:t> FD)</a:t>
            </a:r>
          </a:p>
          <a:p>
            <a:pPr>
              <a:spcBef>
                <a:spcPts val="2500"/>
              </a:spcBef>
            </a:pPr>
            <a:r>
              <a:rPr lang="en-US" sz="2000" dirty="0"/>
              <a:t>Next step: What are the economic differences btw/ public and private firms that follow from the above factual differences?</a:t>
            </a:r>
          </a:p>
          <a:p>
            <a:pPr lvl="1"/>
            <a:r>
              <a:rPr lang="en-US" dirty="0"/>
              <a:t>Need theory and/or empirics, open for discussion and research</a:t>
            </a:r>
          </a:p>
          <a:p>
            <a:pPr lvl="1"/>
            <a:r>
              <a:rPr lang="en-US" dirty="0"/>
              <a:t>Focus on pure private firms (non-OTC &amp; non-SEC-filers)</a:t>
            </a:r>
          </a:p>
          <a:p>
            <a:pPr lvl="1"/>
            <a:endParaRPr lang="en-US" dirty="0"/>
          </a:p>
          <a:p>
            <a:endParaRPr lang="en-US" dirty="0"/>
          </a:p>
          <a:p>
            <a:pPr lvl="3"/>
            <a:endParaRPr lang="en-US" dirty="0"/>
          </a:p>
          <a:p>
            <a:pPr lvl="1"/>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53313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3" name="Content Placeholder 2"/>
          <p:cNvSpPr>
            <a:spLocks noGrp="1"/>
          </p:cNvSpPr>
          <p:nvPr>
            <p:ph idx="1"/>
          </p:nvPr>
        </p:nvSpPr>
        <p:spPr/>
        <p:txBody>
          <a:bodyPr/>
          <a:lstStyle/>
          <a:p>
            <a:pPr marL="594360" lvl="1">
              <a:buFontTx/>
              <a:buChar char="•"/>
            </a:pPr>
            <a:endParaRPr lang="en-US" sz="1200" dirty="0"/>
          </a:p>
          <a:p>
            <a:pPr marL="594360" lvl="1">
              <a:buFontTx/>
              <a:buChar char="•"/>
            </a:pPr>
            <a:r>
              <a:rPr lang="en-US" sz="2200" dirty="0"/>
              <a:t>What is factually different btw public and private firms?</a:t>
            </a:r>
          </a:p>
          <a:p>
            <a:pPr marL="594360" lvl="1">
              <a:buFontTx/>
              <a:buChar char="•"/>
            </a:pPr>
            <a:endParaRPr lang="en-US" sz="2200" dirty="0"/>
          </a:p>
          <a:p>
            <a:pPr marL="594360" lvl="1">
              <a:buFontTx/>
              <a:buChar char="•"/>
            </a:pPr>
            <a:r>
              <a:rPr lang="en-US" sz="2200" dirty="0">
                <a:solidFill>
                  <a:srgbClr val="0000FF"/>
                </a:solidFill>
              </a:rPr>
              <a:t>What are the economic differences stemming from these factual differences?</a:t>
            </a:r>
          </a:p>
          <a:p>
            <a:pPr marL="594360" lvl="1">
              <a:buFontTx/>
              <a:buChar char="•"/>
            </a:pPr>
            <a:endParaRPr lang="en-US" sz="2200" dirty="0"/>
          </a:p>
          <a:p>
            <a:pPr marL="594360" lvl="1">
              <a:buFontTx/>
              <a:buChar char="•"/>
            </a:pPr>
            <a:r>
              <a:rPr lang="en-US" sz="2200" dirty="0"/>
              <a:t>What are the differences in the behavior of public and private firms?</a:t>
            </a:r>
          </a:p>
          <a:p>
            <a:pPr marL="1039622" lvl="3"/>
            <a:r>
              <a:rPr lang="en-US" sz="2300" dirty="0"/>
              <a:t>Identification challenges</a:t>
            </a:r>
            <a:endParaRPr lang="en-US" sz="2300" dirty="0">
              <a:sym typeface="Wingdings" panose="05000000000000000000" pitchFamily="2" charset="2"/>
            </a:endParaRPr>
          </a:p>
          <a:p>
            <a:pPr marL="941832" lvl="2"/>
            <a:endParaRPr lang="en-US" sz="2200" dirty="0"/>
          </a:p>
          <a:p>
            <a:pPr marL="594360" lvl="1">
              <a:buFontTx/>
              <a:buChar char="•"/>
            </a:pPr>
            <a:r>
              <a:rPr lang="en-US" sz="2200" dirty="0"/>
              <a:t>Changes in the entrepreneurial finance landscape over the last two decades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71204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Better access to and lower cost of capital for public firms – equity </a:t>
            </a:r>
          </a:p>
        </p:txBody>
      </p:sp>
      <p:sp>
        <p:nvSpPr>
          <p:cNvPr id="3" name="Content Placeholder 2"/>
          <p:cNvSpPr>
            <a:spLocks noGrp="1"/>
          </p:cNvSpPr>
          <p:nvPr>
            <p:ph idx="1"/>
          </p:nvPr>
        </p:nvSpPr>
        <p:spPr/>
        <p:txBody>
          <a:bodyPr/>
          <a:lstStyle/>
          <a:p>
            <a:r>
              <a:rPr lang="en-US" sz="2000" dirty="0"/>
              <a:t>Higher liquidity of shares of public firms (easier/faster to buy/sell, no resale restrictions) </a:t>
            </a:r>
            <a:r>
              <a:rPr lang="en-US" sz="2000" dirty="0">
                <a:sym typeface="Wingdings" panose="05000000000000000000" pitchFamily="2" charset="2"/>
              </a:rPr>
              <a:t> investors willing to pay more for them</a:t>
            </a:r>
          </a:p>
          <a:p>
            <a:pPr>
              <a:spcBef>
                <a:spcPts val="1800"/>
              </a:spcBef>
            </a:pPr>
            <a:r>
              <a:rPr lang="en-US" sz="2000" dirty="0">
                <a:sym typeface="Wingdings" panose="05000000000000000000" pitchFamily="2" charset="2"/>
              </a:rPr>
              <a:t>No limit on no. of shareholders  easier to raise capital, easier to have well-diversified shareholder base that does not need to be compensated for bearing idiosyncratic risk</a:t>
            </a:r>
          </a:p>
          <a:p>
            <a:pPr lvl="2"/>
            <a:r>
              <a:rPr lang="en-US" dirty="0">
                <a:sym typeface="Wingdings" panose="05000000000000000000" pitchFamily="2" charset="2"/>
              </a:rPr>
              <a:t>VC/PE funds can replicate some/much of this diversification benefit</a:t>
            </a:r>
          </a:p>
          <a:p>
            <a:pPr>
              <a:spcBef>
                <a:spcPts val="2200"/>
              </a:spcBef>
            </a:pPr>
            <a:r>
              <a:rPr lang="en-US" sz="2000" dirty="0">
                <a:sym typeface="Wingdings" panose="05000000000000000000" pitchFamily="2" charset="2"/>
              </a:rPr>
              <a:t>Access to larger pool of investors (e.g., no accreditation requirement, no general solicitation restrictions)  easier to raise capital, higher stock price if demand curves for stocks slope down (not a settled question)</a:t>
            </a:r>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05771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Better access to and lower cost of capital for public firms – equity </a:t>
            </a:r>
          </a:p>
        </p:txBody>
      </p:sp>
      <p:sp>
        <p:nvSpPr>
          <p:cNvPr id="3" name="Content Placeholder 2"/>
          <p:cNvSpPr>
            <a:spLocks noGrp="1"/>
          </p:cNvSpPr>
          <p:nvPr>
            <p:ph idx="1"/>
          </p:nvPr>
        </p:nvSpPr>
        <p:spPr/>
        <p:txBody>
          <a:bodyPr/>
          <a:lstStyle/>
          <a:p>
            <a:pPr>
              <a:spcBef>
                <a:spcPts val="1800"/>
              </a:spcBef>
              <a:buFont typeface="Wingdings" panose="05000000000000000000" pitchFamily="2" charset="2"/>
              <a:buChar char="v"/>
            </a:pPr>
            <a:r>
              <a:rPr lang="en-US" sz="2000" dirty="0"/>
              <a:t>How much do these advantages increase valuation of public firms, </a:t>
            </a:r>
            <a:r>
              <a:rPr lang="en-US" sz="2000" i="1" dirty="0"/>
              <a:t>all else equal</a:t>
            </a:r>
            <a:r>
              <a:rPr lang="en-US" sz="2000" dirty="0"/>
              <a:t>?</a:t>
            </a:r>
          </a:p>
          <a:p>
            <a:pPr lvl="2">
              <a:spcBef>
                <a:spcPts val="1800"/>
              </a:spcBef>
              <a:buFont typeface="Courier New" panose="02070309020205020404" pitchFamily="49" charset="0"/>
              <a:buChar char="o"/>
            </a:pPr>
            <a:r>
              <a:rPr lang="en-US" dirty="0"/>
              <a:t>Officer (</a:t>
            </a:r>
            <a:r>
              <a:rPr lang="en-US" i="1" dirty="0"/>
              <a:t>JFE </a:t>
            </a:r>
            <a:r>
              <a:rPr lang="en-US" dirty="0"/>
              <a:t>2007): analysis of acquisition equity multiples shows private targets sell at a discount of 15% to 30% on average relative to industry- and size-matched public targets</a:t>
            </a:r>
            <a:endParaRPr lang="en-US" sz="1600" dirty="0"/>
          </a:p>
          <a:p>
            <a:pPr lvl="1"/>
            <a:endParaRPr lang="en-US" sz="800" dirty="0"/>
          </a:p>
          <a:p>
            <a:r>
              <a:rPr lang="en-US" sz="2000" dirty="0"/>
              <a:t>Higher liquidity of public firms’ shares valuable to </a:t>
            </a:r>
            <a:r>
              <a:rPr lang="en-US" sz="2000" dirty="0">
                <a:solidFill>
                  <a:srgbClr val="0000FF"/>
                </a:solidFill>
              </a:rPr>
              <a:t>founders, employees</a:t>
            </a:r>
            <a:r>
              <a:rPr lang="en-US" sz="2000" dirty="0"/>
              <a:t> (e.g., if they have stock options), and </a:t>
            </a:r>
            <a:r>
              <a:rPr lang="en-US" sz="2000" dirty="0">
                <a:solidFill>
                  <a:srgbClr val="0000FF"/>
                </a:solidFill>
              </a:rPr>
              <a:t>initial investors </a:t>
            </a:r>
            <a:r>
              <a:rPr lang="en-US" sz="2000" dirty="0"/>
              <a:t>(e.g., VCs) if they want to </a:t>
            </a:r>
            <a:r>
              <a:rPr lang="en-US" sz="2000" dirty="0">
                <a:solidFill>
                  <a:srgbClr val="0000FF"/>
                </a:solidFill>
              </a:rPr>
              <a:t>exit </a:t>
            </a:r>
            <a:r>
              <a:rPr lang="en-US" sz="2000" dirty="0">
                <a:solidFill>
                  <a:schemeClr val="tx2"/>
                </a:solidFill>
              </a:rPr>
              <a:t>their investment</a:t>
            </a:r>
          </a:p>
          <a:p>
            <a:pPr lvl="3"/>
            <a:r>
              <a:rPr lang="en-US" dirty="0"/>
              <a:t>Founders/employees of private firms may be “paper millionaires” that are cash poor (Bodnaruk et al. (</a:t>
            </a:r>
            <a:r>
              <a:rPr lang="en-US" i="1" dirty="0"/>
              <a:t>RFS </a:t>
            </a:r>
            <a:r>
              <a:rPr lang="en-US" dirty="0"/>
              <a:t>2008): undiversified founders more likely to go public)</a:t>
            </a:r>
          </a:p>
          <a:p>
            <a:pPr lvl="3"/>
            <a:r>
              <a:rPr lang="en-US" dirty="0"/>
              <a:t>It may be easier for public firms to attract and retain employees, but it may also be easier to lose them if they can more easily cash out</a:t>
            </a:r>
          </a:p>
          <a:p>
            <a:r>
              <a:rPr lang="en-US" sz="2000" dirty="0"/>
              <a:t>Higher liquidity – and better price discovery – facilitates use of shares as currency to pay for </a:t>
            </a:r>
            <a:r>
              <a:rPr lang="en-US" sz="2000" dirty="0">
                <a:solidFill>
                  <a:srgbClr val="0000FF"/>
                </a:solidFill>
              </a:rPr>
              <a:t>acquisitions</a:t>
            </a:r>
            <a:r>
              <a:rPr lang="en-US" sz="2000" dirty="0"/>
              <a:t> </a:t>
            </a:r>
            <a:r>
              <a:rPr lang="en-US" sz="1800" dirty="0"/>
              <a:t>(</a:t>
            </a:r>
            <a:r>
              <a:rPr lang="en-US" sz="1800" dirty="0" err="1"/>
              <a:t>Celikyurt</a:t>
            </a:r>
            <a:r>
              <a:rPr lang="en-US" sz="1800" dirty="0"/>
              <a:t>, </a:t>
            </a:r>
            <a:r>
              <a:rPr lang="en-US" sz="1800" dirty="0" err="1"/>
              <a:t>Sevilir</a:t>
            </a:r>
            <a:r>
              <a:rPr lang="en-US" sz="1800" dirty="0"/>
              <a:t> &amp; </a:t>
            </a:r>
            <a:r>
              <a:rPr lang="en-US" sz="1800" dirty="0" err="1"/>
              <a:t>Shivdasani</a:t>
            </a:r>
            <a:r>
              <a:rPr lang="en-US" sz="1800" dirty="0"/>
              <a:t> </a:t>
            </a:r>
            <a:r>
              <a:rPr lang="en-US" sz="1800" i="1" dirty="0"/>
              <a:t>JFE </a:t>
            </a:r>
            <a:r>
              <a:rPr lang="en-US" sz="1800" dirty="0"/>
              <a:t>2010)</a:t>
            </a:r>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88219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Lower cost of capital for public firms – debt</a:t>
            </a:r>
          </a:p>
        </p:txBody>
      </p:sp>
      <p:sp>
        <p:nvSpPr>
          <p:cNvPr id="3" name="Content Placeholder 2"/>
          <p:cNvSpPr>
            <a:spLocks noGrp="1"/>
          </p:cNvSpPr>
          <p:nvPr>
            <p:ph idx="1"/>
          </p:nvPr>
        </p:nvSpPr>
        <p:spPr/>
        <p:txBody>
          <a:bodyPr/>
          <a:lstStyle/>
          <a:p>
            <a:r>
              <a:rPr lang="en-US" sz="2000" dirty="0"/>
              <a:t>Saunders &amp; Steffen (</a:t>
            </a:r>
            <a:r>
              <a:rPr lang="en-US" sz="2000" i="1" dirty="0"/>
              <a:t>RFS </a:t>
            </a:r>
            <a:r>
              <a:rPr lang="en-US" sz="2000" dirty="0"/>
              <a:t>2011) show that UK private firms pay loan spreads btw/ 26 and 60 basis points higher than public ones</a:t>
            </a:r>
          </a:p>
          <a:p>
            <a:r>
              <a:rPr lang="en-US" sz="2000" dirty="0"/>
              <a:t>Why?</a:t>
            </a:r>
          </a:p>
          <a:p>
            <a:pPr lvl="1"/>
            <a:r>
              <a:rPr lang="en-US" dirty="0"/>
              <a:t>Richer information environment surrounding public firms means that banks face lower cost of info. production when lending to public firms</a:t>
            </a:r>
          </a:p>
          <a:p>
            <a:pPr lvl="3"/>
            <a:r>
              <a:rPr lang="en-US" dirty="0"/>
              <a:t>Difference btw/ public and private firms disappears when examining private firms that have issued public bonds, whose info. environment similar to that of public firms</a:t>
            </a:r>
          </a:p>
          <a:p>
            <a:pPr lvl="1"/>
            <a:r>
              <a:rPr lang="en-US" dirty="0"/>
              <a:t>Public firms have greater bargaining power when negotiating w/ lenders</a:t>
            </a:r>
          </a:p>
          <a:p>
            <a:pPr lvl="3"/>
            <a:r>
              <a:rPr lang="en-US" dirty="0"/>
              <a:t>Lower cost of equity helps them negotiate w/ banks (e.g., </a:t>
            </a:r>
            <a:r>
              <a:rPr lang="en-US" dirty="0" err="1"/>
              <a:t>Rajan</a:t>
            </a:r>
            <a:r>
              <a:rPr lang="en-US" dirty="0"/>
              <a:t> </a:t>
            </a:r>
            <a:r>
              <a:rPr lang="en-US" i="1" dirty="0"/>
              <a:t>JF </a:t>
            </a:r>
            <a:r>
              <a:rPr lang="en-US" dirty="0"/>
              <a:t>1992)</a:t>
            </a:r>
          </a:p>
          <a:p>
            <a:pPr lvl="1"/>
            <a:r>
              <a:rPr lang="en-US" dirty="0"/>
              <a:t>Higher ownership concentration in private firms </a:t>
            </a:r>
            <a:r>
              <a:rPr lang="en-US" dirty="0">
                <a:sym typeface="Wingdings" panose="05000000000000000000" pitchFamily="2" charset="2"/>
              </a:rPr>
              <a:t> less agency </a:t>
            </a:r>
            <a:r>
              <a:rPr lang="en-US" dirty="0" err="1">
                <a:sym typeface="Wingdings" panose="05000000000000000000" pitchFamily="2" charset="2"/>
              </a:rPr>
              <a:t>pbms</a:t>
            </a:r>
            <a:r>
              <a:rPr lang="en-US" dirty="0">
                <a:sym typeface="Wingdings" panose="05000000000000000000" pitchFamily="2" charset="2"/>
              </a:rPr>
              <a:t>. btw/ managers and shareholders  enhanced risk-taking incentives (not so much “enjoying the quiet life” – quiet life is good for lenders!)</a:t>
            </a:r>
          </a:p>
          <a:p>
            <a:pPr lvl="3"/>
            <a:r>
              <a:rPr lang="en-US" dirty="0"/>
              <a:t>Firms w/ more concentrated ownership pay higher spreads</a:t>
            </a:r>
          </a:p>
          <a:p>
            <a:pPr lvl="4"/>
            <a:endParaRPr lang="en-US" dirty="0">
              <a:sym typeface="Wingdings" panose="05000000000000000000" pitchFamily="2" charset="2"/>
            </a:endParaRPr>
          </a:p>
          <a:p>
            <a:pPr lvl="2"/>
            <a:endParaRPr lang="en-US" dirty="0"/>
          </a:p>
          <a:p>
            <a:pPr lvl="3"/>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9553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Public firms face two-audiences problem when communicating w/ investors</a:t>
            </a:r>
          </a:p>
        </p:txBody>
      </p:sp>
      <p:sp>
        <p:nvSpPr>
          <p:cNvPr id="3" name="Content Placeholder 2"/>
          <p:cNvSpPr>
            <a:spLocks noGrp="1"/>
          </p:cNvSpPr>
          <p:nvPr>
            <p:ph idx="1"/>
          </p:nvPr>
        </p:nvSpPr>
        <p:spPr>
          <a:xfrm>
            <a:off x="0" y="914400"/>
            <a:ext cx="9144000" cy="5715000"/>
          </a:xfrm>
        </p:spPr>
        <p:txBody>
          <a:bodyPr>
            <a:normAutofit/>
          </a:bodyPr>
          <a:lstStyle/>
          <a:p>
            <a:r>
              <a:rPr lang="en-US" sz="2000" dirty="0"/>
              <a:t>Suppose a firm figures out that search engines can be very profitable. If firm is public, it faces </a:t>
            </a:r>
            <a:r>
              <a:rPr lang="en-US" sz="2000" dirty="0">
                <a:solidFill>
                  <a:srgbClr val="0000FF"/>
                </a:solidFill>
              </a:rPr>
              <a:t>two-audiences </a:t>
            </a:r>
            <a:r>
              <a:rPr lang="en-US" sz="2000" dirty="0" err="1">
                <a:solidFill>
                  <a:srgbClr val="0000FF"/>
                </a:solidFill>
              </a:rPr>
              <a:t>pbm</a:t>
            </a:r>
            <a:r>
              <a:rPr lang="en-US" sz="2000" dirty="0">
                <a:solidFill>
                  <a:srgbClr val="0000FF"/>
                </a:solidFill>
              </a:rPr>
              <a:t> </a:t>
            </a:r>
            <a:r>
              <a:rPr lang="en-US" sz="1600" dirty="0"/>
              <a:t>(Bhattacharya &amp; Ritter </a:t>
            </a:r>
            <a:r>
              <a:rPr lang="en-US" sz="1600" i="1" dirty="0" err="1"/>
              <a:t>REStud</a:t>
            </a:r>
            <a:r>
              <a:rPr lang="en-US" sz="1600" dirty="0"/>
              <a:t> 1983)</a:t>
            </a:r>
            <a:r>
              <a:rPr lang="en-US" dirty="0"/>
              <a:t>:</a:t>
            </a:r>
          </a:p>
          <a:p>
            <a:pPr lvl="1"/>
            <a:r>
              <a:rPr lang="en-US" dirty="0"/>
              <a:t>It can make the info public. This will increase the firm’s valuation and decrease its cost of capital, but it will also alert current and potential new competitors of the profitability of the search engine business</a:t>
            </a:r>
          </a:p>
          <a:p>
            <a:pPr lvl="1"/>
            <a:r>
              <a:rPr lang="en-US" dirty="0"/>
              <a:t>It can keep the info private, which will likely mean that the firm will be undervalued (for some time)</a:t>
            </a:r>
          </a:p>
          <a:p>
            <a:pPr lvl="2"/>
            <a:r>
              <a:rPr lang="en-US" sz="1600" dirty="0"/>
              <a:t>This undervaluation can erode the cost-of-capital advantage of being public</a:t>
            </a:r>
          </a:p>
          <a:p>
            <a:pPr lvl="2"/>
            <a:r>
              <a:rPr lang="en-US" sz="1600" dirty="0"/>
              <a:t>It can also damage employee moral (particularly if they are shareholders!)</a:t>
            </a:r>
          </a:p>
          <a:p>
            <a:pPr lvl="2"/>
            <a:r>
              <a:rPr lang="en-US" sz="1600" dirty="0"/>
              <a:t>To be sure, if the firm is very large, it can be hard to keep the info private due to both regulatory and practical reasons</a:t>
            </a:r>
          </a:p>
          <a:p>
            <a:endParaRPr lang="en-US" sz="2000" dirty="0"/>
          </a:p>
          <a:p>
            <a:r>
              <a:rPr lang="en-US" sz="2000" b="1" dirty="0"/>
              <a:t>Private firms </a:t>
            </a:r>
            <a:r>
              <a:rPr lang="en-US" sz="2000" dirty="0"/>
              <a:t>do not face this two-audiences problem. They </a:t>
            </a:r>
            <a:r>
              <a:rPr lang="en-US" sz="2000" b="1" dirty="0"/>
              <a:t>can communicate w/ selected investors</a:t>
            </a:r>
            <a:r>
              <a:rPr lang="en-US" sz="2000" dirty="0"/>
              <a:t> (current and potential) w/o making the info public and thus available to competitors</a:t>
            </a:r>
            <a:endParaRPr lang="en-US" sz="1800" dirty="0"/>
          </a:p>
          <a:p>
            <a:endParaRPr lang="en-US" sz="2000" dirty="0"/>
          </a:p>
        </p:txBody>
      </p:sp>
    </p:spTree>
    <p:extLst>
      <p:ext uri="{BB962C8B-B14F-4D97-AF65-F5344CB8AC3E}">
        <p14:creationId xmlns:p14="http://schemas.microsoft.com/office/powerpoint/2010/main" val="38634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Public firms face two-audiences problem when communicating w/ investors – The Google case</a:t>
            </a:r>
          </a:p>
        </p:txBody>
      </p:sp>
      <p:sp>
        <p:nvSpPr>
          <p:cNvPr id="3" name="Content Placeholder 2"/>
          <p:cNvSpPr>
            <a:spLocks noGrp="1"/>
          </p:cNvSpPr>
          <p:nvPr>
            <p:ph idx="1"/>
          </p:nvPr>
        </p:nvSpPr>
        <p:spPr/>
        <p:txBody>
          <a:bodyPr/>
          <a:lstStyle/>
          <a:p>
            <a:r>
              <a:rPr lang="en-US" sz="2000" dirty="0"/>
              <a:t>From </a:t>
            </a:r>
            <a:r>
              <a:rPr lang="en-US" sz="2000" dirty="0">
                <a:hlinkClick r:id="rId2"/>
              </a:rPr>
              <a:t>Google’s Form S-1</a:t>
            </a:r>
            <a:r>
              <a:rPr lang="en-US" sz="2000" dirty="0"/>
              <a:t> (2004): </a:t>
            </a:r>
          </a:p>
          <a:p>
            <a:pPr marL="548640" indent="0">
              <a:buNone/>
            </a:pPr>
            <a:r>
              <a:rPr lang="en-US" sz="2000" i="1" dirty="0"/>
              <a:t>“As a smaller private company, Google kept business information closely held, and we believe this helped us against competitors. … As a public company, we will of course provide you with all information required by law…. But we will not unnecessarily disclose all of our strengths, strategies and intentions.” </a:t>
            </a:r>
          </a:p>
          <a:p>
            <a:endParaRPr lang="en-US" dirty="0"/>
          </a:p>
          <a:p>
            <a:r>
              <a:rPr lang="en-US" sz="2000" dirty="0"/>
              <a:t>Complex relationship between a firm’s listing status and the information available to investors: </a:t>
            </a:r>
          </a:p>
          <a:p>
            <a:pPr lvl="1"/>
            <a:r>
              <a:rPr lang="en-US" dirty="0"/>
              <a:t>There is far more publicly available information about the average public than the average private firm</a:t>
            </a:r>
          </a:p>
          <a:p>
            <a:pPr lvl="1"/>
            <a:r>
              <a:rPr lang="en-US" dirty="0"/>
              <a:t>But, private firms’ shareholders often gain access to proprietary information that is off-limits to investors in public firms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02613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Dispersed ownership &amp; separation of ownership and control can give raise to agency problems in public firms</a:t>
            </a:r>
          </a:p>
        </p:txBody>
      </p:sp>
      <p:sp>
        <p:nvSpPr>
          <p:cNvPr id="3" name="Content Placeholder 2"/>
          <p:cNvSpPr>
            <a:spLocks noGrp="1"/>
          </p:cNvSpPr>
          <p:nvPr>
            <p:ph idx="1"/>
          </p:nvPr>
        </p:nvSpPr>
        <p:spPr/>
        <p:txBody>
          <a:bodyPr/>
          <a:lstStyle/>
          <a:p>
            <a:r>
              <a:rPr lang="en-US" sz="2000" dirty="0"/>
              <a:t>Dispersed ownership &amp; separation of ownership and control </a:t>
            </a:r>
            <a:r>
              <a:rPr lang="en-US" sz="2000" dirty="0">
                <a:sym typeface="Wingdings" panose="05000000000000000000" pitchFamily="2" charset="2"/>
              </a:rPr>
              <a:t> </a:t>
            </a:r>
            <a:r>
              <a:rPr lang="en-US" sz="2000" dirty="0"/>
              <a:t>Management may choose to maximize its own objective function instead of doing what is best for the firm and its shareholders</a:t>
            </a:r>
          </a:p>
          <a:p>
            <a:pPr lvl="1">
              <a:spcBef>
                <a:spcPts val="1200"/>
              </a:spcBef>
            </a:pPr>
            <a:r>
              <a:rPr lang="en-US" dirty="0"/>
              <a:t>In public firms, most shareholders own too small a stake in the firm to pay the fixed cost of monitoring management</a:t>
            </a:r>
          </a:p>
          <a:p>
            <a:pPr lvl="1"/>
            <a:r>
              <a:rPr lang="en-US" dirty="0"/>
              <a:t>Long literature in econ and finance analyzes these agency problems as well as the mechanisms that can alleviate them</a:t>
            </a:r>
          </a:p>
          <a:p>
            <a:endParaRPr lang="en-US" dirty="0"/>
          </a:p>
          <a:p>
            <a:r>
              <a:rPr lang="en-US" sz="2000" dirty="0">
                <a:solidFill>
                  <a:srgbClr val="0000FF"/>
                </a:solidFill>
              </a:rPr>
              <a:t>Agency </a:t>
            </a:r>
            <a:r>
              <a:rPr lang="en-US" sz="2000" dirty="0" err="1">
                <a:solidFill>
                  <a:srgbClr val="0000FF"/>
                </a:solidFill>
              </a:rPr>
              <a:t>pbms</a:t>
            </a:r>
            <a:r>
              <a:rPr lang="en-US" sz="2000" dirty="0">
                <a:solidFill>
                  <a:srgbClr val="0000FF"/>
                </a:solidFill>
              </a:rPr>
              <a:t> can also exist in private firms:</a:t>
            </a:r>
            <a:r>
              <a:rPr lang="en-US" sz="2000" dirty="0"/>
              <a:t> both btw/ mgmt. and shareholders, and btw/ majority and minority shareholders</a:t>
            </a:r>
          </a:p>
          <a:p>
            <a:r>
              <a:rPr lang="en-US" sz="2000" dirty="0"/>
              <a:t>However, ownership concentration and little (if any) separation btw/ ownership and control limits scope of potential agency </a:t>
            </a:r>
            <a:r>
              <a:rPr lang="en-US" sz="2000" dirty="0" err="1"/>
              <a:t>pbms</a:t>
            </a:r>
            <a:r>
              <a:rPr lang="en-US" sz="2000" dirty="0"/>
              <a:t>.</a:t>
            </a:r>
          </a:p>
          <a:p>
            <a:r>
              <a:rPr lang="en-US" sz="2000" dirty="0"/>
              <a:t>Even when ownership and control are separated, there is usually little info. asymmetry in private firms btw/ mgmt. and shareholders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41048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Public firms and short-termism</a:t>
            </a:r>
          </a:p>
        </p:txBody>
      </p:sp>
      <p:sp>
        <p:nvSpPr>
          <p:cNvPr id="3" name="Content Placeholder 2"/>
          <p:cNvSpPr>
            <a:spLocks noGrp="1"/>
          </p:cNvSpPr>
          <p:nvPr>
            <p:ph idx="1"/>
          </p:nvPr>
        </p:nvSpPr>
        <p:spPr/>
        <p:txBody>
          <a:bodyPr/>
          <a:lstStyle/>
          <a:p>
            <a:r>
              <a:rPr lang="en-US" sz="2000" dirty="0">
                <a:solidFill>
                  <a:srgbClr val="0000FF"/>
                </a:solidFill>
              </a:rPr>
              <a:t>Public firms may be subject to stronger short-termist pressures </a:t>
            </a:r>
            <a:r>
              <a:rPr lang="en-US" sz="2000" dirty="0"/>
              <a:t>than private ones. Three fundamental differences may play role:</a:t>
            </a:r>
          </a:p>
          <a:p>
            <a:pPr lvl="1"/>
            <a:r>
              <a:rPr lang="en-US" dirty="0"/>
              <a:t>Two-audiences </a:t>
            </a:r>
            <a:r>
              <a:rPr lang="en-US" dirty="0" err="1"/>
              <a:t>pbm</a:t>
            </a:r>
            <a:r>
              <a:rPr lang="en-US" dirty="0"/>
              <a:t>. can accentuate info. asymmetry btw/ firm and public firm stock mkt investors – and analysts</a:t>
            </a:r>
          </a:p>
          <a:p>
            <a:pPr lvl="3"/>
            <a:r>
              <a:rPr lang="en-US" dirty="0"/>
              <a:t>Short-termism models need info. asymmetry (see, e.g., Stein </a:t>
            </a:r>
            <a:r>
              <a:rPr lang="en-US" i="1" dirty="0"/>
              <a:t>QJE </a:t>
            </a:r>
            <a:r>
              <a:rPr lang="en-US" dirty="0"/>
              <a:t>1989). Otherwise, any profitable long-term investment should be reflected in today’s stock price</a:t>
            </a:r>
          </a:p>
          <a:p>
            <a:pPr lvl="3"/>
            <a:r>
              <a:rPr lang="en-US" dirty="0"/>
              <a:t>Private firms are opaque to general public but not to their investors, which are usually in close contact w/ mgmt. and so can understand value of long-term investments</a:t>
            </a:r>
          </a:p>
          <a:p>
            <a:pPr lvl="1"/>
            <a:r>
              <a:rPr lang="en-US" dirty="0"/>
              <a:t>Public firms have little control over their shareholder base, so they may end up w/ short-term oriented investors. Private firms tend to carefully select their investors to ensure goals are aligned</a:t>
            </a:r>
          </a:p>
          <a:p>
            <a:pPr lvl="3"/>
            <a:r>
              <a:rPr lang="en-US" sz="1800" dirty="0"/>
              <a:t>E.g., Agarwal, </a:t>
            </a:r>
            <a:r>
              <a:rPr lang="en-US" sz="1800" dirty="0" err="1"/>
              <a:t>Vashishtha</a:t>
            </a:r>
            <a:r>
              <a:rPr lang="en-US" sz="1800" dirty="0"/>
              <a:t> &amp; </a:t>
            </a:r>
            <a:r>
              <a:rPr lang="en-US" sz="1800" dirty="0" err="1"/>
              <a:t>Venkatachalam</a:t>
            </a:r>
            <a:r>
              <a:rPr lang="en-US" sz="1800" dirty="0"/>
              <a:t> (</a:t>
            </a:r>
            <a:r>
              <a:rPr lang="en-US" sz="1800" i="1" dirty="0"/>
              <a:t>RFS </a:t>
            </a:r>
            <a:r>
              <a:rPr lang="en-US" sz="1800" dirty="0"/>
              <a:t>2018)</a:t>
            </a:r>
          </a:p>
          <a:p>
            <a:pPr lvl="1"/>
            <a:r>
              <a:rPr lang="en-US" dirty="0"/>
              <a:t>Quarterly earnings disclosure cycle can accentuate pressure to meet short-term forecasts, potentially at expense of long-term investments</a:t>
            </a:r>
          </a:p>
          <a:p>
            <a:pPr lvl="3"/>
            <a:r>
              <a:rPr lang="en-US" sz="1800" dirty="0"/>
              <a:t>E.g., Graham, Harvey, and </a:t>
            </a:r>
            <a:r>
              <a:rPr lang="en-US" sz="1800" dirty="0" err="1"/>
              <a:t>Rajgopal</a:t>
            </a:r>
            <a:r>
              <a:rPr lang="en-US" sz="1800" dirty="0"/>
              <a:t> (</a:t>
            </a:r>
            <a:r>
              <a:rPr lang="en-US" sz="1800" i="1" dirty="0"/>
              <a:t>JAE </a:t>
            </a:r>
            <a:r>
              <a:rPr lang="en-US" sz="1800" dirty="0"/>
              <a:t>2005); Almeida, </a:t>
            </a:r>
            <a:r>
              <a:rPr lang="en-US" sz="1800" dirty="0" err="1"/>
              <a:t>Fos</a:t>
            </a:r>
            <a:r>
              <a:rPr lang="en-US" sz="1800" dirty="0"/>
              <a:t> &amp; </a:t>
            </a:r>
            <a:r>
              <a:rPr lang="en-US" sz="1800" dirty="0" err="1"/>
              <a:t>Kronlund</a:t>
            </a:r>
            <a:r>
              <a:rPr lang="en-US" sz="1800" dirty="0"/>
              <a:t> (</a:t>
            </a:r>
            <a:r>
              <a:rPr lang="en-US" sz="1800" i="1" dirty="0"/>
              <a:t>JFE </a:t>
            </a:r>
            <a:r>
              <a:rPr lang="en-US" sz="1800" dirty="0"/>
              <a:t>2016)</a:t>
            </a:r>
          </a:p>
        </p:txBody>
      </p:sp>
      <p:sp>
        <p:nvSpPr>
          <p:cNvPr id="4" name="Footer Placeholder 3"/>
          <p:cNvSpPr>
            <a:spLocks noGrp="1"/>
          </p:cNvSpPr>
          <p:nvPr>
            <p:ph type="ftr" sz="quarter" idx="10"/>
          </p:nvPr>
        </p:nvSpPr>
        <p:spPr/>
        <p:txBody>
          <a:bodyPr/>
          <a:lstStyle/>
          <a:p>
            <a:r>
              <a:rPr lang="en-US" dirty="0"/>
              <a:t> </a:t>
            </a:r>
          </a:p>
        </p:txBody>
      </p:sp>
    </p:spTree>
    <p:extLst>
      <p:ext uri="{BB962C8B-B14F-4D97-AF65-F5344CB8AC3E}">
        <p14:creationId xmlns:p14="http://schemas.microsoft.com/office/powerpoint/2010/main" val="112941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Public firms and short-termism – The Google case</a:t>
            </a:r>
          </a:p>
        </p:txBody>
      </p:sp>
      <p:sp>
        <p:nvSpPr>
          <p:cNvPr id="3" name="Content Placeholder 2"/>
          <p:cNvSpPr>
            <a:spLocks noGrp="1"/>
          </p:cNvSpPr>
          <p:nvPr>
            <p:ph idx="1"/>
          </p:nvPr>
        </p:nvSpPr>
        <p:spPr/>
        <p:txBody>
          <a:bodyPr/>
          <a:lstStyle/>
          <a:p>
            <a:r>
              <a:rPr lang="en-US" sz="2000" dirty="0"/>
              <a:t>From </a:t>
            </a:r>
            <a:r>
              <a:rPr lang="en-US" sz="2000" dirty="0">
                <a:hlinkClick r:id="rId2"/>
              </a:rPr>
              <a:t>Google’s Form S-1</a:t>
            </a:r>
            <a:r>
              <a:rPr lang="en-US" sz="2000" dirty="0"/>
              <a:t> (2004): </a:t>
            </a:r>
          </a:p>
          <a:p>
            <a:pPr marL="548640" indent="0">
              <a:buNone/>
            </a:pPr>
            <a:r>
              <a:rPr lang="en-US" sz="2000" i="1" dirty="0"/>
              <a:t>As a private company, we have concentrated on the long term, and this has served us well. As a public company, we will do the same. In our opinion, outside pressures too often tempt companies to sacrifice long-term opportunities to meet quarterly market expectations. </a:t>
            </a:r>
          </a:p>
          <a:p>
            <a:pPr marL="548640" indent="0">
              <a:buNone/>
            </a:pPr>
            <a:r>
              <a:rPr lang="en-US" sz="2000" i="1" dirty="0"/>
              <a:t>If opportunities arise that might cause us to sacrifice short term results but are in the best long term interest of our shareholders, we will take those opportunities. … We would request that our shareholders take the long term view.</a:t>
            </a:r>
          </a:p>
          <a:p>
            <a:pPr marL="548640">
              <a:spcBef>
                <a:spcPts val="1800"/>
              </a:spcBef>
            </a:pPr>
            <a:r>
              <a:rPr lang="en-US" sz="2000" dirty="0"/>
              <a:t>But just in case they did not, they set up a dual class structure:</a:t>
            </a:r>
          </a:p>
          <a:p>
            <a:pPr marL="548640" indent="0">
              <a:buNone/>
            </a:pPr>
            <a:r>
              <a:rPr lang="en-US" sz="2000" i="1" dirty="0"/>
              <a:t>In the transition to public ownership, we have set up a corporate structure that will make it harder for outside parties to take over or influence Google. This [dual class] structure will also make it easier for our management team to follow the long term, innovative approach emphasized earlier. </a:t>
            </a:r>
          </a:p>
          <a:p>
            <a:pPr marL="137160" indent="0">
              <a:buNone/>
            </a:pPr>
            <a:endParaRPr lang="en-US" sz="2000"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91735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 about private firms?</a:t>
            </a:r>
          </a:p>
        </p:txBody>
      </p:sp>
      <p:sp>
        <p:nvSpPr>
          <p:cNvPr id="3" name="Content Placeholder 2"/>
          <p:cNvSpPr>
            <a:spLocks noGrp="1"/>
          </p:cNvSpPr>
          <p:nvPr>
            <p:ph idx="1"/>
          </p:nvPr>
        </p:nvSpPr>
        <p:spPr/>
        <p:txBody>
          <a:bodyPr/>
          <a:lstStyle/>
          <a:p>
            <a:r>
              <a:rPr lang="en-US" sz="2000" dirty="0"/>
              <a:t>All entrepreneurial firms start being privately held</a:t>
            </a:r>
          </a:p>
          <a:p>
            <a:endParaRPr lang="en-US" sz="2000" dirty="0"/>
          </a:p>
          <a:p>
            <a:r>
              <a:rPr lang="en-US" sz="2000" dirty="0"/>
              <a:t>Those that are successful eventually face the decision of whether to go public or stay private</a:t>
            </a:r>
          </a:p>
          <a:p>
            <a:pPr lvl="1"/>
            <a:r>
              <a:rPr lang="en-US" sz="2000" dirty="0"/>
              <a:t>This decision is not taken in a vacuum: Decisions that entrepreneurs take early in the life of their firms (well before an IPO is an option) impact their eventual ability to go public or stay private</a:t>
            </a:r>
          </a:p>
          <a:p>
            <a:pPr lvl="1"/>
            <a:r>
              <a:rPr lang="en-US" sz="2000" dirty="0"/>
              <a:t>For instance, if an entrepreneur raises VC financing, the VCs gain control of her board of directors, and the </a:t>
            </a:r>
            <a:r>
              <a:rPr lang="en-US" dirty="0"/>
              <a:t>startup goes on to be successful, </a:t>
            </a:r>
            <a:r>
              <a:rPr lang="en-US" sz="2000" dirty="0"/>
              <a:t>she’ll have a hard time keeping it private and independent</a:t>
            </a:r>
          </a:p>
          <a:p>
            <a:endParaRPr lang="en-US" sz="2000" dirty="0"/>
          </a:p>
          <a:p>
            <a:r>
              <a:rPr lang="en-US" sz="2000" dirty="0"/>
              <a:t>As it turns out, many firms decide to stay private...</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01160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Economic differences btw public and private firms – Summary </a:t>
            </a:r>
          </a:p>
        </p:txBody>
      </p:sp>
      <p:sp>
        <p:nvSpPr>
          <p:cNvPr id="3" name="Content Placeholder 2"/>
          <p:cNvSpPr>
            <a:spLocks noGrp="1"/>
          </p:cNvSpPr>
          <p:nvPr>
            <p:ph idx="1"/>
          </p:nvPr>
        </p:nvSpPr>
        <p:spPr>
          <a:xfrm>
            <a:off x="-8021" y="914400"/>
            <a:ext cx="9144000" cy="5715000"/>
          </a:xfrm>
        </p:spPr>
        <p:txBody>
          <a:bodyPr/>
          <a:lstStyle/>
          <a:p>
            <a:r>
              <a:rPr lang="en-US" dirty="0">
                <a:solidFill>
                  <a:srgbClr val="0000FF"/>
                </a:solidFill>
              </a:rPr>
              <a:t>Public firm advantages</a:t>
            </a:r>
          </a:p>
          <a:p>
            <a:pPr lvl="1"/>
            <a:r>
              <a:rPr lang="en-US" sz="1900" dirty="0"/>
              <a:t>Lower cost of equity and debt, better access to capital</a:t>
            </a:r>
          </a:p>
          <a:p>
            <a:pPr lvl="1"/>
            <a:r>
              <a:rPr lang="en-US" sz="1900" dirty="0"/>
              <a:t>Easier exits for founders &amp; investors</a:t>
            </a:r>
          </a:p>
          <a:p>
            <a:pPr lvl="1"/>
            <a:r>
              <a:rPr lang="en-US" sz="1900" dirty="0"/>
              <a:t>Easier to use shares as currency for acquisitions</a:t>
            </a:r>
          </a:p>
          <a:p>
            <a:pPr lvl="1"/>
            <a:r>
              <a:rPr lang="en-US" sz="1900" dirty="0"/>
              <a:t>Can rely on info. embedded in stock price to make investment decisions</a:t>
            </a:r>
          </a:p>
          <a:p>
            <a:pPr lvl="1"/>
            <a:r>
              <a:rPr lang="en-US" sz="1900" dirty="0"/>
              <a:t>Higher reputation &amp; visibility</a:t>
            </a:r>
            <a:r>
              <a:rPr lang="en-US" sz="1900" b="1" dirty="0"/>
              <a:t> </a:t>
            </a:r>
            <a:r>
              <a:rPr lang="en-US" sz="1900" dirty="0"/>
              <a:t>w/ customers and potential partners</a:t>
            </a:r>
          </a:p>
          <a:p>
            <a:r>
              <a:rPr lang="en-US" dirty="0">
                <a:solidFill>
                  <a:srgbClr val="0000FF"/>
                </a:solidFill>
              </a:rPr>
              <a:t>Public firm risks and costs</a:t>
            </a:r>
          </a:p>
          <a:p>
            <a:pPr lvl="1"/>
            <a:r>
              <a:rPr lang="en-US" sz="1900" dirty="0"/>
              <a:t>Two-audiences problem</a:t>
            </a:r>
          </a:p>
          <a:p>
            <a:pPr lvl="1"/>
            <a:r>
              <a:rPr lang="en-US" sz="1900" dirty="0"/>
              <a:t>Agency problems</a:t>
            </a:r>
          </a:p>
          <a:p>
            <a:pPr lvl="1"/>
            <a:r>
              <a:rPr lang="en-US" sz="1900" dirty="0"/>
              <a:t>Short-termist pressures</a:t>
            </a:r>
          </a:p>
          <a:p>
            <a:pPr lvl="1"/>
            <a:r>
              <a:rPr lang="en-US" sz="1900" dirty="0"/>
              <a:t>Litigation risk</a:t>
            </a:r>
          </a:p>
          <a:p>
            <a:pPr lvl="2"/>
            <a:r>
              <a:rPr lang="en-US" sz="1900" dirty="0"/>
              <a:t>Frivolous securities class action lawsuits (Kempf &amp; </a:t>
            </a:r>
            <a:r>
              <a:rPr lang="en-US" sz="1900" dirty="0" err="1"/>
              <a:t>Spalt</a:t>
            </a:r>
            <a:r>
              <a:rPr lang="en-US" sz="1900" dirty="0"/>
              <a:t> 2020); patent lawsuits (Caskurlu </a:t>
            </a:r>
            <a:r>
              <a:rPr lang="en-US" sz="1900" dirty="0" smtClean="0"/>
              <a:t>2020)</a:t>
            </a:r>
            <a:endParaRPr lang="en-US" sz="1900" dirty="0"/>
          </a:p>
          <a:p>
            <a:pPr lvl="1"/>
            <a:r>
              <a:rPr lang="en-US" sz="1900" dirty="0"/>
              <a:t>Higher expenses (IPO + ongoing (auditing, investor relationships, </a:t>
            </a:r>
            <a:r>
              <a:rPr lang="en-US" sz="1900" dirty="0" err="1"/>
              <a:t>etc</a:t>
            </a:r>
            <a:r>
              <a:rPr lang="en-US" sz="1900" dirty="0"/>
              <a:t>))</a:t>
            </a:r>
          </a:p>
          <a:p>
            <a:pPr lvl="1"/>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04112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3" name="Content Placeholder 2"/>
          <p:cNvSpPr>
            <a:spLocks noGrp="1"/>
          </p:cNvSpPr>
          <p:nvPr>
            <p:ph idx="1"/>
          </p:nvPr>
        </p:nvSpPr>
        <p:spPr/>
        <p:txBody>
          <a:bodyPr/>
          <a:lstStyle/>
          <a:p>
            <a:pPr marL="594360" lvl="1">
              <a:buFontTx/>
              <a:buChar char="•"/>
            </a:pPr>
            <a:endParaRPr lang="en-US" sz="1200" dirty="0"/>
          </a:p>
          <a:p>
            <a:pPr marL="594360" lvl="1">
              <a:buFontTx/>
              <a:buChar char="•"/>
            </a:pPr>
            <a:r>
              <a:rPr lang="en-US" sz="2200" dirty="0"/>
              <a:t>What is factually different btw public and private firms?</a:t>
            </a:r>
          </a:p>
          <a:p>
            <a:pPr marL="594360" lvl="1">
              <a:buFontTx/>
              <a:buChar char="•"/>
            </a:pPr>
            <a:endParaRPr lang="en-US" sz="2200" dirty="0"/>
          </a:p>
          <a:p>
            <a:pPr marL="594360" lvl="1">
              <a:buFontTx/>
              <a:buChar char="•"/>
            </a:pPr>
            <a:r>
              <a:rPr lang="en-US" sz="2200" dirty="0"/>
              <a:t>What are the economic differences stemming from these factual differences?</a:t>
            </a:r>
          </a:p>
          <a:p>
            <a:pPr marL="594360" lvl="1">
              <a:buFontTx/>
              <a:buChar char="•"/>
            </a:pPr>
            <a:endParaRPr lang="en-US" sz="2200" dirty="0"/>
          </a:p>
          <a:p>
            <a:pPr marL="594360" lvl="1">
              <a:buFontTx/>
              <a:buChar char="•"/>
            </a:pPr>
            <a:r>
              <a:rPr lang="en-US" sz="2200" dirty="0">
                <a:solidFill>
                  <a:srgbClr val="0000FF"/>
                </a:solidFill>
              </a:rPr>
              <a:t>What are the differences in the behavior of public and private firms?</a:t>
            </a:r>
          </a:p>
          <a:p>
            <a:pPr marL="1039622" lvl="3"/>
            <a:r>
              <a:rPr lang="en-US" sz="2300" dirty="0">
                <a:solidFill>
                  <a:srgbClr val="0000FF"/>
                </a:solidFill>
              </a:rPr>
              <a:t>Identification challenges</a:t>
            </a:r>
            <a:endParaRPr lang="en-US" sz="2300" dirty="0">
              <a:solidFill>
                <a:srgbClr val="0000FF"/>
              </a:solidFill>
              <a:sym typeface="Wingdings" panose="05000000000000000000" pitchFamily="2" charset="2"/>
            </a:endParaRPr>
          </a:p>
          <a:p>
            <a:pPr marL="941832" lvl="2"/>
            <a:endParaRPr lang="en-US" sz="2200" dirty="0"/>
          </a:p>
          <a:p>
            <a:pPr marL="594360" lvl="1">
              <a:buFontTx/>
              <a:buChar char="•"/>
            </a:pPr>
            <a:r>
              <a:rPr lang="en-US" sz="2200" dirty="0"/>
              <a:t>Changes in the entrepreneurial finance landscape over the last two decades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14864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94360" lvl="1"/>
            <a:r>
              <a:rPr lang="en-US" sz="2500" dirty="0"/>
              <a:t>Differences in the behavior of public and private firms</a:t>
            </a:r>
          </a:p>
        </p:txBody>
      </p:sp>
      <p:sp>
        <p:nvSpPr>
          <p:cNvPr id="3" name="Content Placeholder 2"/>
          <p:cNvSpPr>
            <a:spLocks noGrp="1"/>
          </p:cNvSpPr>
          <p:nvPr>
            <p:ph idx="1"/>
          </p:nvPr>
        </p:nvSpPr>
        <p:spPr/>
        <p:txBody>
          <a:bodyPr/>
          <a:lstStyle/>
          <a:p>
            <a:pPr marL="594360" lvl="1">
              <a:buFontTx/>
              <a:buChar char="•"/>
            </a:pPr>
            <a:endParaRPr lang="en-US" sz="1200" dirty="0"/>
          </a:p>
          <a:p>
            <a:pPr marL="594360" lvl="1">
              <a:buFontTx/>
              <a:buChar char="•"/>
            </a:pPr>
            <a:r>
              <a:rPr lang="en-US" sz="2200" dirty="0"/>
              <a:t>Investment (including M&amp;A)</a:t>
            </a:r>
          </a:p>
          <a:p>
            <a:pPr marL="594360" lvl="1">
              <a:buFontTx/>
              <a:buChar char="•"/>
            </a:pPr>
            <a:r>
              <a:rPr lang="en-US" sz="2200" dirty="0"/>
              <a:t>Innovation</a:t>
            </a:r>
          </a:p>
          <a:p>
            <a:pPr marL="594360" lvl="1">
              <a:buFontTx/>
              <a:buChar char="•"/>
            </a:pPr>
            <a:endParaRPr lang="en-US" sz="2200" dirty="0"/>
          </a:p>
          <a:p>
            <a:pPr marL="594360" lvl="1">
              <a:buFontTx/>
              <a:buChar char="•"/>
            </a:pPr>
            <a:r>
              <a:rPr lang="en-US" sz="2200" dirty="0"/>
              <a:t>Capital structure</a:t>
            </a:r>
          </a:p>
          <a:p>
            <a:pPr marL="594360" lvl="1">
              <a:buFontTx/>
              <a:buChar char="•"/>
            </a:pPr>
            <a:r>
              <a:rPr lang="en-US" sz="2200" dirty="0"/>
              <a:t>Cash</a:t>
            </a:r>
          </a:p>
          <a:p>
            <a:pPr marL="594360" lvl="1">
              <a:buFontTx/>
              <a:buChar char="•"/>
            </a:pPr>
            <a:r>
              <a:rPr lang="en-US" sz="2200" dirty="0"/>
              <a:t>Payout</a:t>
            </a:r>
          </a:p>
          <a:p>
            <a:pPr marL="182880" lvl="1" indent="0">
              <a:buNone/>
            </a:pPr>
            <a:endParaRPr lang="en-US" sz="2200"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5463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Comparing </a:t>
            </a:r>
            <a:r>
              <a:rPr lang="en-US" sz="2600" dirty="0">
                <a:solidFill>
                  <a:srgbClr val="FF0000"/>
                </a:solidFill>
              </a:rPr>
              <a:t>investment</a:t>
            </a:r>
            <a:r>
              <a:rPr lang="en-US" sz="2600" dirty="0"/>
              <a:t> of publics and private firms</a:t>
            </a:r>
          </a:p>
        </p:txBody>
      </p:sp>
      <p:sp>
        <p:nvSpPr>
          <p:cNvPr id="3" name="Content Placeholder 2"/>
          <p:cNvSpPr>
            <a:spLocks noGrp="1"/>
          </p:cNvSpPr>
          <p:nvPr>
            <p:ph idx="1"/>
          </p:nvPr>
        </p:nvSpPr>
        <p:spPr/>
        <p:txBody>
          <a:bodyPr/>
          <a:lstStyle/>
          <a:p>
            <a:r>
              <a:rPr lang="en-US" sz="2000" dirty="0"/>
              <a:t>Literature has focused mostly on comparing sensitivity of investment to investment opportunities of public and private firms</a:t>
            </a:r>
          </a:p>
          <a:p>
            <a:pPr lvl="1"/>
            <a:r>
              <a:rPr lang="en-US" dirty="0"/>
              <a:t>No Tobin’s </a:t>
            </a:r>
            <a:r>
              <a:rPr lang="en-US" i="1" dirty="0"/>
              <a:t>Q</a:t>
            </a:r>
            <a:r>
              <a:rPr lang="en-US" dirty="0"/>
              <a:t> (= mkt-to-book) for private firms, so </a:t>
            </a:r>
            <a:r>
              <a:rPr lang="en-US" dirty="0" err="1"/>
              <a:t>inv</a:t>
            </a:r>
            <a:r>
              <a:rPr lang="en-US" dirty="0"/>
              <a:t> </a:t>
            </a:r>
            <a:r>
              <a:rPr lang="en-US" dirty="0" err="1"/>
              <a:t>opps</a:t>
            </a:r>
            <a:r>
              <a:rPr lang="en-US" dirty="0"/>
              <a:t> usually measured using sales growth or an ad-hoc, industry-specific measure</a:t>
            </a:r>
          </a:p>
          <a:p>
            <a:pPr>
              <a:spcBef>
                <a:spcPts val="3000"/>
              </a:spcBef>
            </a:pPr>
            <a:r>
              <a:rPr lang="en-US" sz="2000" dirty="0"/>
              <a:t>Two main competing hypothesis:</a:t>
            </a:r>
          </a:p>
          <a:p>
            <a:pPr lvl="1"/>
            <a:r>
              <a:rPr lang="en-US" dirty="0"/>
              <a:t>Public firms’ better access to and lower cost of capital (in other words, lower financial constraints) allows them to invest more efficiently and be more responsive to </a:t>
            </a:r>
            <a:r>
              <a:rPr lang="en-US" dirty="0" err="1"/>
              <a:t>inv</a:t>
            </a:r>
            <a:r>
              <a:rPr lang="en-US" dirty="0"/>
              <a:t> </a:t>
            </a:r>
            <a:r>
              <a:rPr lang="en-US" dirty="0" err="1"/>
              <a:t>opps</a:t>
            </a:r>
            <a:endParaRPr lang="en-US" dirty="0"/>
          </a:p>
          <a:p>
            <a:pPr lvl="1"/>
            <a:r>
              <a:rPr lang="en-US" dirty="0"/>
              <a:t>Short-termist pressures distort investment decisions of public firms, leading them to be less responsive to </a:t>
            </a:r>
            <a:r>
              <a:rPr lang="en-US" dirty="0" err="1"/>
              <a:t>inv</a:t>
            </a:r>
            <a:r>
              <a:rPr lang="en-US" dirty="0"/>
              <a:t> </a:t>
            </a:r>
            <a:r>
              <a:rPr lang="en-US" dirty="0" err="1"/>
              <a:t>opps</a:t>
            </a:r>
            <a:endParaRPr lang="en-US" dirty="0"/>
          </a:p>
          <a:p>
            <a:pPr lvl="1"/>
            <a:endParaRPr lang="en-US" dirty="0"/>
          </a:p>
          <a:p>
            <a:r>
              <a:rPr lang="en-US" sz="2000" dirty="0"/>
              <a:t>Of course, both can be true. Which effect dominates is likely to vary across industries (and maybe also time periods)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86128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Comparing </a:t>
            </a:r>
            <a:r>
              <a:rPr lang="en-US" sz="2600" dirty="0">
                <a:solidFill>
                  <a:srgbClr val="FF0000"/>
                </a:solidFill>
              </a:rPr>
              <a:t>investment </a:t>
            </a:r>
            <a:r>
              <a:rPr lang="en-US" sz="2600" dirty="0"/>
              <a:t>of publics and private firms</a:t>
            </a:r>
          </a:p>
        </p:txBody>
      </p:sp>
      <p:sp>
        <p:nvSpPr>
          <p:cNvPr id="3" name="Content Placeholder 2"/>
          <p:cNvSpPr>
            <a:spLocks noGrp="1"/>
          </p:cNvSpPr>
          <p:nvPr>
            <p:ph idx="1"/>
          </p:nvPr>
        </p:nvSpPr>
        <p:spPr/>
        <p:txBody>
          <a:bodyPr/>
          <a:lstStyle/>
          <a:p>
            <a:r>
              <a:rPr lang="en-US" sz="2100" dirty="0"/>
              <a:t>Unsurprisingly, lit has found divergent investment sensitivity results</a:t>
            </a:r>
          </a:p>
          <a:p>
            <a:pPr lvl="1"/>
            <a:r>
              <a:rPr lang="en-US" dirty="0">
                <a:solidFill>
                  <a:srgbClr val="0000FF"/>
                </a:solidFill>
              </a:rPr>
              <a:t>Higher investment sensitivity to </a:t>
            </a:r>
            <a:r>
              <a:rPr lang="en-US" dirty="0" err="1">
                <a:solidFill>
                  <a:srgbClr val="0000FF"/>
                </a:solidFill>
              </a:rPr>
              <a:t>inv</a:t>
            </a:r>
            <a:r>
              <a:rPr lang="en-US" dirty="0">
                <a:solidFill>
                  <a:srgbClr val="0000FF"/>
                </a:solidFill>
              </a:rPr>
              <a:t> </a:t>
            </a:r>
            <a:r>
              <a:rPr lang="en-US" dirty="0" err="1">
                <a:solidFill>
                  <a:srgbClr val="0000FF"/>
                </a:solidFill>
              </a:rPr>
              <a:t>opps</a:t>
            </a:r>
            <a:r>
              <a:rPr lang="en-US" dirty="0">
                <a:solidFill>
                  <a:srgbClr val="0000FF"/>
                </a:solidFill>
              </a:rPr>
              <a:t> for public firms, likely due to financial constraints</a:t>
            </a:r>
          </a:p>
          <a:p>
            <a:pPr lvl="2"/>
            <a:r>
              <a:rPr lang="en-US" dirty="0"/>
              <a:t>Mortal &amp; </a:t>
            </a:r>
            <a:r>
              <a:rPr lang="en-US" dirty="0" err="1"/>
              <a:t>Reisel</a:t>
            </a:r>
            <a:r>
              <a:rPr lang="en-US" dirty="0"/>
              <a:t> (</a:t>
            </a:r>
            <a:r>
              <a:rPr lang="en-US" i="1" dirty="0"/>
              <a:t>JFQA </a:t>
            </a:r>
            <a:r>
              <a:rPr lang="en-US" dirty="0"/>
              <a:t>2013)</a:t>
            </a:r>
          </a:p>
          <a:p>
            <a:pPr lvl="3"/>
            <a:r>
              <a:rPr lang="en-US" dirty="0"/>
              <a:t>European sample (better data on private firms!), differential only exists in countries w/ well-developed stock markets, pointing to financing channel</a:t>
            </a:r>
          </a:p>
          <a:p>
            <a:pPr lvl="2"/>
            <a:r>
              <a:rPr lang="en-US" dirty="0" err="1"/>
              <a:t>Gilje</a:t>
            </a:r>
            <a:r>
              <a:rPr lang="en-US" dirty="0"/>
              <a:t> &amp; </a:t>
            </a:r>
            <a:r>
              <a:rPr lang="en-US" dirty="0" err="1"/>
              <a:t>Taillard</a:t>
            </a:r>
            <a:r>
              <a:rPr lang="en-US" dirty="0"/>
              <a:t> (</a:t>
            </a:r>
            <a:r>
              <a:rPr lang="en-US" i="1" dirty="0"/>
              <a:t>JF </a:t>
            </a:r>
            <a:r>
              <a:rPr lang="en-US" dirty="0"/>
              <a:t>2016)</a:t>
            </a:r>
          </a:p>
          <a:p>
            <a:pPr lvl="3"/>
            <a:r>
              <a:rPr lang="en-US" dirty="0"/>
              <a:t>Natural gas firms in the US. They find that private firms adjust drilling activity for low capital-intensity investments, but they do not increase drilling in response to new capital-intensive growth </a:t>
            </a:r>
            <a:r>
              <a:rPr lang="en-US" dirty="0" err="1"/>
              <a:t>opps</a:t>
            </a:r>
            <a:r>
              <a:rPr lang="en-US" dirty="0"/>
              <a:t>; instead, they sell these projects to public firms</a:t>
            </a:r>
          </a:p>
          <a:p>
            <a:pPr lvl="2"/>
            <a:r>
              <a:rPr lang="en-US" dirty="0"/>
              <a:t>Phillips &amp; </a:t>
            </a:r>
            <a:r>
              <a:rPr lang="en-US" dirty="0" err="1"/>
              <a:t>Sertsios</a:t>
            </a:r>
            <a:r>
              <a:rPr lang="en-US" dirty="0"/>
              <a:t> (</a:t>
            </a:r>
            <a:r>
              <a:rPr lang="en-US" i="1" dirty="0"/>
              <a:t>RFS </a:t>
            </a:r>
            <a:r>
              <a:rPr lang="en-US" dirty="0"/>
              <a:t>2017)</a:t>
            </a:r>
          </a:p>
          <a:p>
            <a:pPr lvl="3"/>
            <a:r>
              <a:rPr lang="en-US" dirty="0"/>
              <a:t>They find that publicly traded companies increase their external financing and their subsequent product introductions by more than private companies in response to Medicare national coverage approvals</a:t>
            </a:r>
          </a:p>
          <a:p>
            <a:pPr lvl="2"/>
            <a:r>
              <a:rPr lang="en-US" dirty="0"/>
              <a:t>Other (</a:t>
            </a:r>
            <a:r>
              <a:rPr lang="en-US" dirty="0" err="1"/>
              <a:t>wp</a:t>
            </a:r>
            <a:r>
              <a:rPr lang="en-US" dirty="0"/>
              <a:t>): Dougal &amp; </a:t>
            </a:r>
            <a:r>
              <a:rPr lang="en-US" dirty="0" err="1"/>
              <a:t>Rettl</a:t>
            </a:r>
            <a:r>
              <a:rPr lang="en-US" dirty="0"/>
              <a:t> (2020), </a:t>
            </a:r>
            <a:r>
              <a:rPr lang="en-US" dirty="0" err="1"/>
              <a:t>Maksimovic</a:t>
            </a:r>
            <a:r>
              <a:rPr lang="en-US" dirty="0"/>
              <a:t>, Phillips &amp; Yang (2020)</a:t>
            </a:r>
          </a:p>
          <a:p>
            <a:pPr lvl="2"/>
            <a:endParaRPr lang="en-US" dirty="0"/>
          </a:p>
          <a:p>
            <a:pPr lvl="3"/>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69417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Comparing </a:t>
            </a:r>
            <a:r>
              <a:rPr lang="en-US" sz="2600" dirty="0">
                <a:solidFill>
                  <a:srgbClr val="FF0000"/>
                </a:solidFill>
              </a:rPr>
              <a:t>investment</a:t>
            </a:r>
            <a:r>
              <a:rPr lang="en-US" sz="2600" dirty="0"/>
              <a:t> of publics and private firms</a:t>
            </a:r>
          </a:p>
        </p:txBody>
      </p:sp>
      <p:sp>
        <p:nvSpPr>
          <p:cNvPr id="3" name="Content Placeholder 2"/>
          <p:cNvSpPr>
            <a:spLocks noGrp="1"/>
          </p:cNvSpPr>
          <p:nvPr>
            <p:ph idx="1"/>
          </p:nvPr>
        </p:nvSpPr>
        <p:spPr/>
        <p:txBody>
          <a:bodyPr/>
          <a:lstStyle/>
          <a:p>
            <a:r>
              <a:rPr lang="en-US" sz="2100" dirty="0"/>
              <a:t>Unsurprisingly, lit has found divergent investment sensitivity results</a:t>
            </a:r>
          </a:p>
          <a:p>
            <a:pPr lvl="1"/>
            <a:r>
              <a:rPr lang="en-US" dirty="0">
                <a:solidFill>
                  <a:srgbClr val="0000FF"/>
                </a:solidFill>
              </a:rPr>
              <a:t>Higher investment sensitivity to </a:t>
            </a:r>
            <a:r>
              <a:rPr lang="en-US" dirty="0" err="1">
                <a:solidFill>
                  <a:srgbClr val="0000FF"/>
                </a:solidFill>
              </a:rPr>
              <a:t>inv</a:t>
            </a:r>
            <a:r>
              <a:rPr lang="en-US" dirty="0">
                <a:solidFill>
                  <a:srgbClr val="0000FF"/>
                </a:solidFill>
              </a:rPr>
              <a:t> </a:t>
            </a:r>
            <a:r>
              <a:rPr lang="en-US" dirty="0" err="1">
                <a:solidFill>
                  <a:srgbClr val="0000FF"/>
                </a:solidFill>
              </a:rPr>
              <a:t>opps</a:t>
            </a:r>
            <a:r>
              <a:rPr lang="en-US" dirty="0">
                <a:solidFill>
                  <a:srgbClr val="0000FF"/>
                </a:solidFill>
              </a:rPr>
              <a:t> for private firms, likely due to agency </a:t>
            </a:r>
            <a:r>
              <a:rPr lang="en-US" dirty="0" err="1">
                <a:solidFill>
                  <a:srgbClr val="0000FF"/>
                </a:solidFill>
              </a:rPr>
              <a:t>pbms</a:t>
            </a:r>
            <a:r>
              <a:rPr lang="en-US" dirty="0">
                <a:solidFill>
                  <a:srgbClr val="0000FF"/>
                </a:solidFill>
              </a:rPr>
              <a:t> / short-termism</a:t>
            </a:r>
          </a:p>
          <a:p>
            <a:pPr lvl="2"/>
            <a:r>
              <a:rPr lang="en-US" dirty="0"/>
              <a:t>Asker, Farre-Mensa &amp; Ljungqvist (</a:t>
            </a:r>
            <a:r>
              <a:rPr lang="en-US" i="1" dirty="0"/>
              <a:t>RFS </a:t>
            </a:r>
            <a:r>
              <a:rPr lang="en-US" dirty="0"/>
              <a:t>2015)</a:t>
            </a:r>
          </a:p>
          <a:p>
            <a:pPr lvl="3"/>
            <a:r>
              <a:rPr lang="en-US" dirty="0"/>
              <a:t>Large, multi-industry sample of US firms. Difference in sensitivity to </a:t>
            </a:r>
            <a:r>
              <a:rPr lang="en-US" dirty="0" err="1"/>
              <a:t>inv</a:t>
            </a:r>
            <a:r>
              <a:rPr lang="en-US" dirty="0"/>
              <a:t> </a:t>
            </a:r>
            <a:r>
              <a:rPr lang="en-US" dirty="0" err="1"/>
              <a:t>opps</a:t>
            </a:r>
            <a:r>
              <a:rPr lang="en-US" dirty="0"/>
              <a:t> driven by firms in industries in which stock prices are most sensitive to earnings news, where short-termist pressures are strongest </a:t>
            </a:r>
            <a:r>
              <a:rPr lang="en-US" sz="1800" dirty="0"/>
              <a:t>(Stein </a:t>
            </a:r>
            <a:r>
              <a:rPr lang="en-US" sz="1800" i="1" dirty="0"/>
              <a:t>QJE </a:t>
            </a:r>
            <a:r>
              <a:rPr lang="en-US" sz="1800" dirty="0"/>
              <a:t>1989)</a:t>
            </a:r>
            <a:endParaRPr lang="en-US" dirty="0"/>
          </a:p>
          <a:p>
            <a:pPr lvl="2"/>
            <a:r>
              <a:rPr lang="en-US" dirty="0"/>
              <a:t>Sheen (</a:t>
            </a:r>
            <a:r>
              <a:rPr lang="en-US" i="1" dirty="0"/>
              <a:t>JFQA </a:t>
            </a:r>
            <a:r>
              <a:rPr lang="en-US" dirty="0"/>
              <a:t>2020)</a:t>
            </a:r>
          </a:p>
          <a:p>
            <a:pPr lvl="3"/>
            <a:r>
              <a:rPr lang="en-US" dirty="0"/>
              <a:t>Compares </a:t>
            </a:r>
            <a:r>
              <a:rPr lang="en-US" dirty="0" err="1"/>
              <a:t>inv</a:t>
            </a:r>
            <a:r>
              <a:rPr lang="en-US" dirty="0"/>
              <a:t> of public and private chemical. Private firms more likely to increase capacity prior to positive demand shock and less likely before negative shock. Mechanisms: public firm overextrapolation of past demand shocks &amp; agency </a:t>
            </a:r>
            <a:r>
              <a:rPr lang="en-US" dirty="0" err="1"/>
              <a:t>pbms</a:t>
            </a:r>
            <a:endParaRPr lang="en-US" dirty="0"/>
          </a:p>
          <a:p>
            <a:pPr lvl="3"/>
            <a:endParaRPr lang="en-US" sz="1000" dirty="0"/>
          </a:p>
          <a:p>
            <a:r>
              <a:rPr lang="en-US" sz="2100" dirty="0"/>
              <a:t>Public and private firms also differ in their M&amp;A practices</a:t>
            </a:r>
          </a:p>
          <a:p>
            <a:pPr lvl="2">
              <a:buFont typeface="Arial" panose="020B0604020202020204" pitchFamily="34" charset="0"/>
              <a:buChar char="•"/>
            </a:pPr>
            <a:r>
              <a:rPr lang="en-US" dirty="0" err="1"/>
              <a:t>Maksimovic</a:t>
            </a:r>
            <a:r>
              <a:rPr lang="en-US" dirty="0"/>
              <a:t>, Phillips, and Yang (</a:t>
            </a:r>
            <a:r>
              <a:rPr lang="en-US" i="1" dirty="0"/>
              <a:t>JF</a:t>
            </a:r>
            <a:r>
              <a:rPr lang="en-US" dirty="0"/>
              <a:t> 2013)</a:t>
            </a:r>
          </a:p>
          <a:p>
            <a:pPr lvl="3">
              <a:buFont typeface="Arial Narrow" panose="020B0606020202030204" pitchFamily="34" charset="0"/>
              <a:buChar char="−"/>
            </a:pPr>
            <a:r>
              <a:rPr lang="en-US" dirty="0"/>
              <a:t>Public firms participate more as buyers and sellers of assets in merger waves and their participation is affected more by credit spreads and aggregate market valuation</a:t>
            </a:r>
            <a:endParaRPr lang="en-US" sz="1700"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43073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Comparing </a:t>
            </a:r>
            <a:r>
              <a:rPr lang="en-US" sz="2600" dirty="0">
                <a:solidFill>
                  <a:srgbClr val="FF0000"/>
                </a:solidFill>
              </a:rPr>
              <a:t>innovation</a:t>
            </a:r>
            <a:r>
              <a:rPr lang="en-US" sz="2600" dirty="0"/>
              <a:t> of publics and private firms</a:t>
            </a:r>
          </a:p>
        </p:txBody>
      </p:sp>
      <p:sp>
        <p:nvSpPr>
          <p:cNvPr id="3" name="Content Placeholder 2"/>
          <p:cNvSpPr>
            <a:spLocks noGrp="1"/>
          </p:cNvSpPr>
          <p:nvPr>
            <p:ph idx="1"/>
          </p:nvPr>
        </p:nvSpPr>
        <p:spPr/>
        <p:txBody>
          <a:bodyPr/>
          <a:lstStyle/>
          <a:p>
            <a:r>
              <a:rPr lang="en-US" sz="1800" dirty="0"/>
              <a:t>Acharya &amp; Xu (</a:t>
            </a:r>
            <a:r>
              <a:rPr lang="en-US" sz="1800" i="1" dirty="0"/>
              <a:t>JFE </a:t>
            </a:r>
            <a:r>
              <a:rPr lang="en-US" sz="1800" dirty="0"/>
              <a:t>2017): </a:t>
            </a:r>
          </a:p>
          <a:p>
            <a:pPr lvl="1"/>
            <a:r>
              <a:rPr lang="en-US" sz="1900" dirty="0">
                <a:latin typeface="Arial Narrow" panose="020B0606020202030204" pitchFamily="34" charset="0"/>
              </a:rPr>
              <a:t>Public listing facilitates the innovation of firms in industries that are more dependent on external finance because the access to public equity helps alleviate  financial constraints </a:t>
            </a:r>
          </a:p>
          <a:p>
            <a:pPr lvl="1"/>
            <a:r>
              <a:rPr lang="en-US" sz="1900" dirty="0">
                <a:latin typeface="Arial Narrow" panose="020B0606020202030204" pitchFamily="34" charset="0"/>
              </a:rPr>
              <a:t>However, public listing could impede the innovation of firms with less need for external capital due to the exposure to short-termism</a:t>
            </a:r>
          </a:p>
          <a:p>
            <a:pPr lvl="1"/>
            <a:r>
              <a:rPr lang="en-US" sz="1900" dirty="0">
                <a:latin typeface="Arial Narrow" panose="020B0606020202030204" pitchFamily="34" charset="0"/>
              </a:rPr>
              <a:t>Dep. var.: Patents &amp; R&amp;D</a:t>
            </a:r>
          </a:p>
          <a:p>
            <a:pPr lvl="2"/>
            <a:r>
              <a:rPr lang="en-US" sz="1900" dirty="0">
                <a:latin typeface="Arial Narrow" panose="020B0606020202030204" pitchFamily="34" charset="0"/>
              </a:rPr>
              <a:t>Sample of private firms from Cap IQ, so these are SEC-filing semi-public firms. Same is true for </a:t>
            </a:r>
            <a:r>
              <a:rPr lang="it-IT" sz="1900" dirty="0">
                <a:latin typeface="Arial Narrow" panose="020B0606020202030204" pitchFamily="34" charset="0"/>
              </a:rPr>
              <a:t>Gao, Hsu &amp; Li (JFQA 2018) below</a:t>
            </a:r>
          </a:p>
          <a:p>
            <a:pPr>
              <a:spcBef>
                <a:spcPts val="1800"/>
              </a:spcBef>
            </a:pPr>
            <a:r>
              <a:rPr lang="en-US" sz="1800" dirty="0">
                <a:sym typeface="Wingdings" panose="05000000000000000000" pitchFamily="2" charset="2"/>
              </a:rPr>
              <a:t>Aggarwal &amp; Hsu (</a:t>
            </a:r>
            <a:r>
              <a:rPr lang="en-US" sz="1800" i="1" dirty="0">
                <a:sym typeface="Wingdings" panose="05000000000000000000" pitchFamily="2" charset="2"/>
              </a:rPr>
              <a:t>MS</a:t>
            </a:r>
            <a:r>
              <a:rPr lang="en-US" sz="1800" dirty="0">
                <a:sym typeface="Wingdings" panose="05000000000000000000" pitchFamily="2" charset="2"/>
              </a:rPr>
              <a:t> 2014), </a:t>
            </a:r>
            <a:r>
              <a:rPr lang="en-US" sz="1800" dirty="0"/>
              <a:t>Bernstein (</a:t>
            </a:r>
            <a:r>
              <a:rPr lang="en-US" sz="1800" i="1" dirty="0"/>
              <a:t>JF </a:t>
            </a:r>
            <a:r>
              <a:rPr lang="en-US" sz="1800" dirty="0"/>
              <a:t>2015): </a:t>
            </a:r>
          </a:p>
          <a:p>
            <a:pPr lvl="1">
              <a:spcBef>
                <a:spcPts val="1200"/>
              </a:spcBef>
            </a:pPr>
            <a:r>
              <a:rPr lang="en-US" sz="1900" dirty="0">
                <a:latin typeface="Arial Narrow" panose="020B0606020202030204" pitchFamily="34" charset="0"/>
              </a:rPr>
              <a:t>Higher innovation quality for private firms</a:t>
            </a:r>
            <a:endParaRPr lang="en-US" sz="1900" dirty="0">
              <a:latin typeface="Arial Narrow" panose="020B0606020202030204" pitchFamily="34" charset="0"/>
              <a:sym typeface="Wingdings" panose="05000000000000000000" pitchFamily="2" charset="2"/>
            </a:endParaRPr>
          </a:p>
          <a:p>
            <a:pPr>
              <a:spcBef>
                <a:spcPts val="1800"/>
              </a:spcBef>
            </a:pPr>
            <a:r>
              <a:rPr lang="en-US" sz="1800" dirty="0"/>
              <a:t>Gao, Hsu &amp; Li (</a:t>
            </a:r>
            <a:r>
              <a:rPr lang="en-US" sz="1800" i="1" dirty="0"/>
              <a:t>JFQA</a:t>
            </a:r>
            <a:r>
              <a:rPr lang="en-US" sz="1800" dirty="0"/>
              <a:t> 2018):</a:t>
            </a:r>
          </a:p>
          <a:p>
            <a:pPr lvl="1"/>
            <a:r>
              <a:rPr lang="en-US" sz="1900" dirty="0">
                <a:latin typeface="Arial Narrow" panose="020B0606020202030204" pitchFamily="34" charset="0"/>
              </a:rPr>
              <a:t>Public firms’ patents rely more on existing knowledge, are more exploitative, and are less likely to be in new technology classes, while private firms’ patents are broader in scope and more exploratory</a:t>
            </a:r>
          </a:p>
          <a:p>
            <a:pPr lvl="1"/>
            <a:r>
              <a:rPr lang="en-US" sz="1900" dirty="0">
                <a:latin typeface="Arial Narrow" panose="020B0606020202030204" pitchFamily="34" charset="0"/>
              </a:rPr>
              <a:t>Shorter investment horizon associated with public equity markets is key explanatory factor</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7331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Identification</a:t>
            </a:r>
          </a:p>
        </p:txBody>
      </p:sp>
      <p:sp>
        <p:nvSpPr>
          <p:cNvPr id="3" name="Content Placeholder 2"/>
          <p:cNvSpPr>
            <a:spLocks noGrp="1"/>
          </p:cNvSpPr>
          <p:nvPr>
            <p:ph idx="1"/>
          </p:nvPr>
        </p:nvSpPr>
        <p:spPr/>
        <p:txBody>
          <a:bodyPr/>
          <a:lstStyle/>
          <a:p>
            <a:r>
              <a:rPr lang="en-US" sz="2000" dirty="0"/>
              <a:t>Key challenge: Are investment, innovation, or any other diffs btw/ public and private firms caused by their listing status, or are there inherent unobservable diffs btw those firms that choose to go public and those that stay private that also drive the diffs in the studied outcomes?</a:t>
            </a:r>
          </a:p>
          <a:p>
            <a:pPr lvl="2"/>
            <a:r>
              <a:rPr lang="en-US" sz="1600" dirty="0"/>
              <a:t>E.g.: Firms w/ high </a:t>
            </a:r>
            <a:r>
              <a:rPr lang="en-US" sz="1600" dirty="0" err="1"/>
              <a:t>inv</a:t>
            </a:r>
            <a:r>
              <a:rPr lang="en-US" sz="1600" dirty="0"/>
              <a:t> </a:t>
            </a:r>
            <a:r>
              <a:rPr lang="en-US" sz="1600" dirty="0" err="1"/>
              <a:t>opps</a:t>
            </a:r>
            <a:r>
              <a:rPr lang="en-US" sz="1600" dirty="0"/>
              <a:t> may decide to go public to raise cheaper capital. Such firms invest more than those that stay private. But much (or all) of the diff may be due to the higher </a:t>
            </a:r>
            <a:r>
              <a:rPr lang="en-US" sz="1600" dirty="0" err="1"/>
              <a:t>inv</a:t>
            </a:r>
            <a:r>
              <a:rPr lang="en-US" sz="1600" dirty="0"/>
              <a:t> </a:t>
            </a:r>
            <a:r>
              <a:rPr lang="en-US" sz="1600" dirty="0" err="1"/>
              <a:t>opps</a:t>
            </a:r>
            <a:r>
              <a:rPr lang="en-US" sz="1600" dirty="0"/>
              <a:t>, not to listing status</a:t>
            </a:r>
          </a:p>
          <a:p>
            <a:endParaRPr lang="en-US" sz="1000" dirty="0"/>
          </a:p>
          <a:p>
            <a:r>
              <a:rPr lang="en-US" sz="2000" dirty="0"/>
              <a:t>How to address this challenge? Several approaches:</a:t>
            </a:r>
          </a:p>
          <a:p>
            <a:pPr lvl="1"/>
            <a:r>
              <a:rPr lang="en-US" dirty="0">
                <a:solidFill>
                  <a:srgbClr val="0000FF"/>
                </a:solidFill>
                <a:sym typeface="Wingdings" panose="05000000000000000000" pitchFamily="2" charset="2"/>
              </a:rPr>
              <a:t>Matching </a:t>
            </a:r>
          </a:p>
          <a:p>
            <a:pPr lvl="2"/>
            <a:r>
              <a:rPr lang="en-US" dirty="0">
                <a:sym typeface="Wingdings" panose="05000000000000000000" pitchFamily="2" charset="2"/>
              </a:rPr>
              <a:t>Done (in some form) by ~ all papers that compare public and private firms</a:t>
            </a:r>
          </a:p>
          <a:p>
            <a:pPr lvl="4"/>
            <a:r>
              <a:rPr lang="en-US" dirty="0">
                <a:sym typeface="Wingdings" panose="05000000000000000000" pitchFamily="2" charset="2"/>
              </a:rPr>
              <a:t>Otherwise, large observable diffs btw public and private firms (e.g., size, industry)</a:t>
            </a:r>
          </a:p>
          <a:p>
            <a:pPr lvl="2"/>
            <a:r>
              <a:rPr lang="en-US" dirty="0">
                <a:sym typeface="Wingdings" panose="05000000000000000000" pitchFamily="2" charset="2"/>
              </a:rPr>
              <a:t>Challenge: can only match on observables, so unobservable diffs remain</a:t>
            </a:r>
          </a:p>
          <a:p>
            <a:pPr lvl="4"/>
            <a:r>
              <a:rPr lang="en-US" dirty="0">
                <a:sym typeface="Wingdings" panose="05000000000000000000" pitchFamily="2" charset="2"/>
              </a:rPr>
              <a:t>For matching to produce causal estimates, need Conditional Independence Assumption  All variables that influence listing status and potential outcomes are observed by researcher. Unlikely!</a:t>
            </a:r>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648968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Identification</a:t>
            </a:r>
          </a:p>
        </p:txBody>
      </p:sp>
      <p:sp>
        <p:nvSpPr>
          <p:cNvPr id="3" name="Content Placeholder 2"/>
          <p:cNvSpPr>
            <a:spLocks noGrp="1"/>
          </p:cNvSpPr>
          <p:nvPr>
            <p:ph idx="1"/>
          </p:nvPr>
        </p:nvSpPr>
        <p:spPr/>
        <p:txBody>
          <a:bodyPr/>
          <a:lstStyle/>
          <a:p>
            <a:r>
              <a:rPr lang="en-US" sz="2000" dirty="0"/>
              <a:t>How to address this challenge? Several approaches:</a:t>
            </a:r>
          </a:p>
          <a:p>
            <a:pPr lvl="1"/>
            <a:r>
              <a:rPr lang="en-US" dirty="0">
                <a:solidFill>
                  <a:srgbClr val="0000FF"/>
                </a:solidFill>
                <a:sym typeface="Wingdings" panose="05000000000000000000" pitchFamily="2" charset="2"/>
              </a:rPr>
              <a:t>Matching</a:t>
            </a:r>
          </a:p>
          <a:p>
            <a:pPr lvl="1"/>
            <a:r>
              <a:rPr lang="en-US" dirty="0">
                <a:solidFill>
                  <a:srgbClr val="0000FF"/>
                </a:solidFill>
                <a:sym typeface="Wingdings" panose="05000000000000000000" pitchFamily="2" charset="2"/>
              </a:rPr>
              <a:t>Comparing firms before/after IPO (or delisting)</a:t>
            </a:r>
          </a:p>
          <a:p>
            <a:pPr lvl="2"/>
            <a:r>
              <a:rPr lang="en-US" dirty="0">
                <a:sym typeface="Wingdings" panose="05000000000000000000" pitchFamily="2" charset="2"/>
              </a:rPr>
              <a:t>Advantage: Can differentiate away </a:t>
            </a:r>
            <a:r>
              <a:rPr lang="en-US" i="1" dirty="0">
                <a:sym typeface="Wingdings" panose="05000000000000000000" pitchFamily="2" charset="2"/>
              </a:rPr>
              <a:t>time invariant </a:t>
            </a:r>
            <a:r>
              <a:rPr lang="en-US" dirty="0">
                <a:sym typeface="Wingdings" panose="05000000000000000000" pitchFamily="2" charset="2"/>
              </a:rPr>
              <a:t>unobservable differences</a:t>
            </a:r>
          </a:p>
          <a:p>
            <a:pPr lvl="2"/>
            <a:r>
              <a:rPr lang="en-US" dirty="0">
                <a:sym typeface="Wingdings" panose="05000000000000000000" pitchFamily="2" charset="2"/>
              </a:rPr>
              <a:t>Challenge: IPO (or delisting) may be motivated by some unobservable change that may also affect outcome of interest (e.g., new </a:t>
            </a:r>
            <a:r>
              <a:rPr lang="en-US" dirty="0" err="1">
                <a:sym typeface="Wingdings" panose="05000000000000000000" pitchFamily="2" charset="2"/>
              </a:rPr>
              <a:t>inv</a:t>
            </a:r>
            <a:r>
              <a:rPr lang="en-US" dirty="0">
                <a:sym typeface="Wingdings" panose="05000000000000000000" pitchFamily="2" charset="2"/>
              </a:rPr>
              <a:t> </a:t>
            </a:r>
            <a:r>
              <a:rPr lang="en-US" dirty="0" err="1">
                <a:sym typeface="Wingdings" panose="05000000000000000000" pitchFamily="2" charset="2"/>
              </a:rPr>
              <a:t>opp</a:t>
            </a:r>
            <a:r>
              <a:rPr lang="en-US" dirty="0">
                <a:sym typeface="Wingdings" panose="05000000000000000000" pitchFamily="2" charset="2"/>
              </a:rPr>
              <a:t>)</a:t>
            </a:r>
          </a:p>
          <a:p>
            <a:pPr lvl="4"/>
            <a:r>
              <a:rPr lang="en-US" sz="1900" dirty="0"/>
              <a:t>Acharya &amp; Xu (</a:t>
            </a:r>
            <a:r>
              <a:rPr lang="en-US" sz="1900" i="1" dirty="0"/>
              <a:t>JFE </a:t>
            </a:r>
            <a:r>
              <a:rPr lang="en-US" sz="1900" dirty="0"/>
              <a:t>2017): RD using listing standard as forcing variable</a:t>
            </a:r>
          </a:p>
          <a:p>
            <a:pPr lvl="4"/>
            <a:r>
              <a:rPr lang="en-US" sz="1900" dirty="0"/>
              <a:t>Asker, Farre-Mensa &amp; Ljungqvist (</a:t>
            </a:r>
            <a:r>
              <a:rPr lang="en-US" sz="1900" i="1" dirty="0"/>
              <a:t>RFS</a:t>
            </a:r>
            <a:r>
              <a:rPr lang="en-US" sz="1900" dirty="0"/>
              <a:t> 2015): Focus on secondary IPOs, less likely to be motivated by changes in </a:t>
            </a:r>
            <a:r>
              <a:rPr lang="en-US" sz="1900" dirty="0" smtClean="0"/>
              <a:t>investment opportunities</a:t>
            </a:r>
            <a:endParaRPr lang="en-US" sz="1900" dirty="0"/>
          </a:p>
          <a:p>
            <a:pPr lvl="1"/>
            <a:r>
              <a:rPr lang="en-US" sz="2100" dirty="0">
                <a:solidFill>
                  <a:srgbClr val="0000FF"/>
                </a:solidFill>
              </a:rPr>
              <a:t>Instrumental variables</a:t>
            </a:r>
          </a:p>
          <a:p>
            <a:pPr lvl="2"/>
            <a:r>
              <a:rPr lang="en-US" sz="1900" dirty="0"/>
              <a:t>No “silver-bullet” IV for going-public decision</a:t>
            </a:r>
          </a:p>
          <a:p>
            <a:pPr lvl="3"/>
            <a:r>
              <a:rPr lang="en-US" sz="2000" dirty="0"/>
              <a:t>This is such a fundamental decision, that it is not easy to find 100% convincing exogenous variation</a:t>
            </a:r>
          </a:p>
          <a:p>
            <a:pPr lvl="3"/>
            <a:r>
              <a:rPr lang="en-US" sz="2000" dirty="0"/>
              <a:t>Still, one can try</a:t>
            </a:r>
          </a:p>
          <a:p>
            <a:pPr lvl="3"/>
            <a:endParaRPr lang="en-US" dirty="0">
              <a:sym typeface="Wingdings" panose="05000000000000000000" pitchFamily="2" charset="2"/>
            </a:endParaRPr>
          </a:p>
          <a:p>
            <a:pPr lvl="3"/>
            <a:endParaRPr lang="en-US" dirty="0">
              <a:sym typeface="Wingdings" panose="05000000000000000000" pitchFamily="2" charset="2"/>
            </a:endParaRPr>
          </a:p>
          <a:p>
            <a:pPr lvl="2"/>
            <a:endParaRPr lang="en-US" dirty="0">
              <a:sym typeface="Wingdings" panose="05000000000000000000" pitchFamily="2" charset="2"/>
            </a:endParaRPr>
          </a:p>
          <a:p>
            <a:pPr lvl="3"/>
            <a:endParaRPr lang="en-US"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69270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Identification</a:t>
            </a:r>
          </a:p>
        </p:txBody>
      </p:sp>
      <p:sp>
        <p:nvSpPr>
          <p:cNvPr id="3" name="Content Placeholder 2"/>
          <p:cNvSpPr>
            <a:spLocks noGrp="1"/>
          </p:cNvSpPr>
          <p:nvPr>
            <p:ph idx="1"/>
          </p:nvPr>
        </p:nvSpPr>
        <p:spPr/>
        <p:txBody>
          <a:bodyPr/>
          <a:lstStyle/>
          <a:p>
            <a:r>
              <a:rPr lang="en-US" sz="2000" dirty="0"/>
              <a:t>How to address this challenge? Several approaches:</a:t>
            </a:r>
          </a:p>
          <a:p>
            <a:pPr lvl="1"/>
            <a:r>
              <a:rPr lang="en-US" dirty="0">
                <a:solidFill>
                  <a:srgbClr val="0000FF"/>
                </a:solidFill>
                <a:sym typeface="Wingdings" panose="05000000000000000000" pitchFamily="2" charset="2"/>
              </a:rPr>
              <a:t>Matching</a:t>
            </a:r>
          </a:p>
          <a:p>
            <a:pPr lvl="1"/>
            <a:r>
              <a:rPr lang="en-US" dirty="0">
                <a:solidFill>
                  <a:srgbClr val="0000FF"/>
                </a:solidFill>
                <a:sym typeface="Wingdings" panose="05000000000000000000" pitchFamily="2" charset="2"/>
              </a:rPr>
              <a:t>Comparing firms before/after IPO (or delisting)</a:t>
            </a:r>
          </a:p>
          <a:p>
            <a:pPr lvl="1"/>
            <a:r>
              <a:rPr lang="en-US" sz="2100" dirty="0">
                <a:solidFill>
                  <a:srgbClr val="0000FF"/>
                </a:solidFill>
              </a:rPr>
              <a:t>Instrumental variables</a:t>
            </a:r>
          </a:p>
          <a:p>
            <a:pPr lvl="2"/>
            <a:r>
              <a:rPr lang="en-US" sz="2000" dirty="0"/>
              <a:t>Instrumenting the going public decision</a:t>
            </a:r>
          </a:p>
          <a:p>
            <a:pPr lvl="3"/>
            <a:r>
              <a:rPr lang="en-US" sz="2000" dirty="0"/>
              <a:t>Geography-based IVs have been popular</a:t>
            </a:r>
          </a:p>
          <a:p>
            <a:pPr lvl="4"/>
            <a:r>
              <a:rPr lang="en-US" sz="1900" dirty="0"/>
              <a:t>UK: Distance from London </a:t>
            </a:r>
            <a:r>
              <a:rPr lang="en-US" dirty="0"/>
              <a:t>(Saunders &amp; Steffen (</a:t>
            </a:r>
            <a:r>
              <a:rPr lang="en-US" i="1" dirty="0"/>
              <a:t>RFS </a:t>
            </a:r>
            <a:r>
              <a:rPr lang="en-US" dirty="0"/>
              <a:t>2011))</a:t>
            </a:r>
          </a:p>
          <a:p>
            <a:pPr lvl="4"/>
            <a:r>
              <a:rPr lang="en-US" sz="1900" dirty="0"/>
              <a:t>US: state-level household stock mkt participation in 1984 </a:t>
            </a:r>
            <a:r>
              <a:rPr lang="en-US" dirty="0"/>
              <a:t>(</a:t>
            </a:r>
            <a:r>
              <a:rPr lang="it-IT" dirty="0"/>
              <a:t>Gao et al. (</a:t>
            </a:r>
            <a:r>
              <a:rPr lang="it-IT" i="1" dirty="0"/>
              <a:t>JFQA</a:t>
            </a:r>
            <a:r>
              <a:rPr lang="it-IT" dirty="0"/>
              <a:t> 2018))</a:t>
            </a:r>
          </a:p>
          <a:p>
            <a:pPr lvl="4"/>
            <a:r>
              <a:rPr lang="it-IT" sz="1900" dirty="0"/>
              <a:t>US:  </a:t>
            </a:r>
            <a:r>
              <a:rPr lang="en-US" sz="1900" dirty="0"/>
              <a:t>VC supply in a firm’s headquarter state two years after founding (idea: raising VC increases IPO </a:t>
            </a:r>
            <a:r>
              <a:rPr lang="en-US" sz="1900" dirty="0" err="1"/>
              <a:t>prob</a:t>
            </a:r>
            <a:r>
              <a:rPr lang="en-US" sz="1900" dirty="0"/>
              <a:t>; </a:t>
            </a:r>
            <a:r>
              <a:rPr lang="en-US" dirty="0"/>
              <a:t>Asker et al. (</a:t>
            </a:r>
            <a:r>
              <a:rPr lang="en-US" i="1" dirty="0"/>
              <a:t>RFS</a:t>
            </a:r>
            <a:r>
              <a:rPr lang="en-US" dirty="0"/>
              <a:t> 2015)</a:t>
            </a:r>
            <a:r>
              <a:rPr lang="en-US" sz="1900" dirty="0"/>
              <a:t>)</a:t>
            </a:r>
          </a:p>
          <a:p>
            <a:pPr lvl="3"/>
            <a:r>
              <a:rPr lang="en-US" sz="2000" dirty="0"/>
              <a:t>Others have exploited industry-level variation (e.g., </a:t>
            </a:r>
            <a:r>
              <a:rPr lang="en-US" sz="1800" dirty="0"/>
              <a:t>Gao et al. (</a:t>
            </a:r>
            <a:r>
              <a:rPr lang="en-US" sz="1800" i="1" dirty="0"/>
              <a:t>JFE </a:t>
            </a:r>
            <a:r>
              <a:rPr lang="en-US" sz="1800" dirty="0"/>
              <a:t>2013) </a:t>
            </a:r>
            <a:r>
              <a:rPr lang="en-US" sz="2000" dirty="0"/>
              <a:t>exploit industry-level diffs in underwriter concentration)</a:t>
            </a:r>
          </a:p>
          <a:p>
            <a:pPr lvl="3"/>
            <a:r>
              <a:rPr lang="en-US" sz="2000" dirty="0"/>
              <a:t>Important to discuss who are the compliers whose LATE the IV identifies? This matters if one expects meaningful heterogeneity in the effects of being public</a:t>
            </a:r>
          </a:p>
          <a:p>
            <a:pPr lvl="3"/>
            <a:endParaRPr lang="en-US" dirty="0">
              <a:sym typeface="Wingdings" panose="05000000000000000000" pitchFamily="2" charset="2"/>
            </a:endParaRPr>
          </a:p>
          <a:p>
            <a:pPr lvl="3"/>
            <a:endParaRPr lang="en-US" dirty="0">
              <a:sym typeface="Wingdings" panose="05000000000000000000" pitchFamily="2" charset="2"/>
            </a:endParaRPr>
          </a:p>
          <a:p>
            <a:pPr lvl="2"/>
            <a:endParaRPr lang="en-US" dirty="0">
              <a:sym typeface="Wingdings" panose="05000000000000000000" pitchFamily="2" charset="2"/>
            </a:endParaRPr>
          </a:p>
          <a:p>
            <a:pPr lvl="3"/>
            <a:endParaRPr lang="en-US"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60291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private firms</a:t>
            </a:r>
          </a:p>
        </p:txBody>
      </p:sp>
      <p:sp>
        <p:nvSpPr>
          <p:cNvPr id="3" name="Content Placeholder 2"/>
          <p:cNvSpPr>
            <a:spLocks noGrp="1"/>
          </p:cNvSpPr>
          <p:nvPr>
            <p:ph idx="1"/>
          </p:nvPr>
        </p:nvSpPr>
        <p:spPr/>
        <p:txBody>
          <a:bodyPr/>
          <a:lstStyle/>
          <a:p>
            <a:pPr eaLnBrk="1" hangingPunct="1">
              <a:lnSpc>
                <a:spcPct val="90000"/>
              </a:lnSpc>
            </a:pPr>
            <a:r>
              <a:rPr lang="en-US" sz="2000" dirty="0">
                <a:solidFill>
                  <a:srgbClr val="0000FF"/>
                </a:solidFill>
              </a:rPr>
              <a:t>Most U.S. firms are </a:t>
            </a:r>
            <a:r>
              <a:rPr lang="en-US" sz="2000" i="1" dirty="0">
                <a:solidFill>
                  <a:srgbClr val="0000FF"/>
                </a:solidFill>
              </a:rPr>
              <a:t>not</a:t>
            </a:r>
            <a:r>
              <a:rPr lang="en-US" sz="2000" dirty="0">
                <a:solidFill>
                  <a:srgbClr val="0000FF"/>
                </a:solidFill>
              </a:rPr>
              <a:t> stock market listed</a:t>
            </a:r>
          </a:p>
          <a:p>
            <a:pPr lvl="1" eaLnBrk="1" hangingPunct="1">
              <a:lnSpc>
                <a:spcPct val="90000"/>
              </a:lnSpc>
            </a:pPr>
            <a:r>
              <a:rPr lang="en-US" sz="2000" dirty="0"/>
              <a:t>Less than 0.1% of the 5.7 million firms in the U.S. are public (2010)</a:t>
            </a:r>
          </a:p>
          <a:p>
            <a:pPr lvl="2">
              <a:lnSpc>
                <a:spcPct val="90000"/>
              </a:lnSpc>
            </a:pPr>
            <a:r>
              <a:rPr lang="en-US" dirty="0"/>
              <a:t>The 5.7 million firms do not include self-employed individuals</a:t>
            </a:r>
          </a:p>
          <a:p>
            <a:pPr>
              <a:lnSpc>
                <a:spcPct val="90000"/>
              </a:lnSpc>
            </a:pPr>
            <a:endParaRPr lang="en-US" sz="2400" dirty="0">
              <a:solidFill>
                <a:srgbClr val="0000CC"/>
              </a:solidFill>
            </a:endParaRPr>
          </a:p>
          <a:p>
            <a:pPr>
              <a:lnSpc>
                <a:spcPct val="90000"/>
              </a:lnSpc>
            </a:pPr>
            <a:r>
              <a:rPr lang="en-US" sz="2000" dirty="0">
                <a:solidFill>
                  <a:srgbClr val="0000FF"/>
                </a:solidFill>
              </a:rPr>
              <a:t>This is true even for large firms</a:t>
            </a:r>
          </a:p>
          <a:p>
            <a:pPr lvl="1" eaLnBrk="1" hangingPunct="1">
              <a:lnSpc>
                <a:spcPct val="90000"/>
              </a:lnSpc>
            </a:pPr>
            <a:r>
              <a:rPr lang="en-US" sz="2000" dirty="0"/>
              <a:t>Among firms with &gt;500 employees, less than 15% are public</a:t>
            </a:r>
          </a:p>
          <a:p>
            <a:pPr>
              <a:lnSpc>
                <a:spcPct val="90000"/>
              </a:lnSpc>
            </a:pPr>
            <a:endParaRPr lang="en-US" sz="2400" dirty="0">
              <a:solidFill>
                <a:srgbClr val="0000FF"/>
              </a:solidFill>
            </a:endParaRPr>
          </a:p>
          <a:p>
            <a:pPr>
              <a:lnSpc>
                <a:spcPct val="90000"/>
              </a:lnSpc>
            </a:pPr>
            <a:r>
              <a:rPr lang="en-US" sz="2000" dirty="0">
                <a:solidFill>
                  <a:srgbClr val="0000FF"/>
                </a:solidFill>
              </a:rPr>
              <a:t>Private firms account for</a:t>
            </a:r>
          </a:p>
          <a:p>
            <a:pPr lvl="1" eaLnBrk="1" hangingPunct="1">
              <a:lnSpc>
                <a:spcPct val="90000"/>
              </a:lnSpc>
            </a:pPr>
            <a:r>
              <a:rPr lang="en-US" sz="2000" dirty="0"/>
              <a:t>over 50% of aggregate non-residential fixed investment</a:t>
            </a:r>
          </a:p>
          <a:p>
            <a:pPr lvl="1" eaLnBrk="1" hangingPunct="1">
              <a:lnSpc>
                <a:spcPct val="90000"/>
              </a:lnSpc>
            </a:pPr>
            <a:r>
              <a:rPr lang="en-US" sz="2000" dirty="0"/>
              <a:t>around 2/3 of private-sector employment</a:t>
            </a:r>
          </a:p>
          <a:p>
            <a:pPr lvl="1" eaLnBrk="1" hangingPunct="1">
              <a:lnSpc>
                <a:spcPct val="90000"/>
              </a:lnSpc>
            </a:pPr>
            <a:r>
              <a:rPr lang="en-US" sz="2000" dirty="0"/>
              <a:t>over 55% of sales</a:t>
            </a:r>
          </a:p>
          <a:p>
            <a:pPr>
              <a:lnSpc>
                <a:spcPct val="90000"/>
              </a:lnSpc>
            </a:pPr>
            <a:endParaRPr lang="en-US" sz="1600" dirty="0">
              <a:solidFill>
                <a:srgbClr val="0000FF"/>
              </a:solidFill>
            </a:endParaRPr>
          </a:p>
          <a:p>
            <a:pPr>
              <a:lnSpc>
                <a:spcPct val="90000"/>
              </a:lnSpc>
            </a:pPr>
            <a:r>
              <a:rPr lang="en-US" sz="2000" dirty="0">
                <a:solidFill>
                  <a:srgbClr val="0000FF"/>
                </a:solidFill>
              </a:rPr>
              <a:t>Importance of private firms is even greater in other countries (e.g., Germany, Italy)</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49339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Bernstein (2015): Better but narrower identification</a:t>
            </a:r>
          </a:p>
        </p:txBody>
      </p:sp>
      <p:sp>
        <p:nvSpPr>
          <p:cNvPr id="3" name="Content Placeholder 2"/>
          <p:cNvSpPr>
            <a:spLocks noGrp="1"/>
          </p:cNvSpPr>
          <p:nvPr>
            <p:ph idx="1"/>
          </p:nvPr>
        </p:nvSpPr>
        <p:spPr/>
        <p:txBody>
          <a:bodyPr/>
          <a:lstStyle/>
          <a:p>
            <a:r>
              <a:rPr lang="en-US" sz="1900" dirty="0"/>
              <a:t>In light of challenges w/ finding exogenous variation in the </a:t>
            </a:r>
            <a:r>
              <a:rPr lang="en-US" sz="1900" i="1" dirty="0"/>
              <a:t>decision</a:t>
            </a:r>
            <a:r>
              <a:rPr lang="en-US" sz="1900" dirty="0"/>
              <a:t> to go public, Bernstein (</a:t>
            </a:r>
            <a:r>
              <a:rPr lang="en-US" sz="1900" i="1" dirty="0"/>
              <a:t>JF </a:t>
            </a:r>
            <a:r>
              <a:rPr lang="en-US" sz="1900" dirty="0"/>
              <a:t>2015) holds the decision constant, exploiting exogenous variation on whether – conditional on deciding and trying to go public – a firm is able to successfully complete its IPO</a:t>
            </a:r>
          </a:p>
          <a:p>
            <a:pPr lvl="1">
              <a:spcBef>
                <a:spcPts val="1200"/>
              </a:spcBef>
            </a:pPr>
            <a:r>
              <a:rPr lang="en-US" sz="1700" dirty="0"/>
              <a:t>Instrument for IPO completion: NASDAQ fluctuations during the book-building phase </a:t>
            </a:r>
            <a:r>
              <a:rPr lang="en-US" sz="1700" dirty="0">
                <a:sym typeface="Wingdings" panose="05000000000000000000" pitchFamily="2" charset="2"/>
              </a:rPr>
              <a:t></a:t>
            </a:r>
            <a:r>
              <a:rPr lang="en-US" sz="1700" dirty="0"/>
              <a:t> provides a plausibly exogenous source of variation that affects IPO completion but unlikely to affect long-run innovation opportunities</a:t>
            </a:r>
          </a:p>
        </p:txBody>
      </p:sp>
      <p:sp>
        <p:nvSpPr>
          <p:cNvPr id="4" name="Footer Placeholder 3"/>
          <p:cNvSpPr>
            <a:spLocks noGrp="1"/>
          </p:cNvSpPr>
          <p:nvPr>
            <p:ph type="ftr" sz="quarter" idx="10"/>
          </p:nvPr>
        </p:nvSpPr>
        <p:spPr/>
        <p:txBody>
          <a:bodyPr/>
          <a:lstStyle/>
          <a:p>
            <a:r>
              <a:rPr lang="en-US"/>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57600"/>
            <a:ext cx="5138159" cy="270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40979" y="4141605"/>
            <a:ext cx="2590800" cy="1569660"/>
          </a:xfrm>
          <a:prstGeom prst="rect">
            <a:avLst/>
          </a:prstGeom>
          <a:noFill/>
        </p:spPr>
        <p:txBody>
          <a:bodyPr wrap="square" rtlCol="0">
            <a:spAutoFit/>
          </a:bodyPr>
          <a:lstStyle/>
          <a:p>
            <a:pPr marL="285750" indent="-285750" algn="l">
              <a:buFont typeface="Arial" panose="020B0604020202020204" pitchFamily="34" charset="0"/>
              <a:buChar char="•"/>
            </a:pPr>
            <a:r>
              <a:rPr lang="en-US" sz="1600" dirty="0"/>
              <a:t>Blue line: Fraction of monthly IPO filings that eventually withdrew  </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Red line: Two month NASDAQ return</a:t>
            </a:r>
          </a:p>
        </p:txBody>
      </p:sp>
    </p:spTree>
    <p:extLst>
      <p:ext uri="{BB962C8B-B14F-4D97-AF65-F5344CB8AC3E}">
        <p14:creationId xmlns:p14="http://schemas.microsoft.com/office/powerpoint/2010/main" val="3201162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Bernstein (2015): Findings</a:t>
            </a:r>
          </a:p>
        </p:txBody>
      </p:sp>
      <p:sp>
        <p:nvSpPr>
          <p:cNvPr id="3" name="Content Placeholder 2"/>
          <p:cNvSpPr>
            <a:spLocks noGrp="1"/>
          </p:cNvSpPr>
          <p:nvPr>
            <p:ph idx="1"/>
          </p:nvPr>
        </p:nvSpPr>
        <p:spPr/>
        <p:txBody>
          <a:bodyPr/>
          <a:lstStyle/>
          <a:p>
            <a:pPr marL="182880" indent="0">
              <a:buNone/>
            </a:pPr>
            <a:r>
              <a:rPr lang="en-US" sz="2000" dirty="0"/>
              <a:t>Public ownership changes firms' innovation strategies: </a:t>
            </a:r>
          </a:p>
          <a:p>
            <a:pPr marL="640080" indent="-457200">
              <a:buAutoNum type="arabicPeriod"/>
            </a:pPr>
            <a:r>
              <a:rPr lang="en-US" sz="2000" dirty="0"/>
              <a:t>Going public affects the nature of internal innovation </a:t>
            </a:r>
          </a:p>
          <a:p>
            <a:pPr lvl="1">
              <a:spcBef>
                <a:spcPts val="600"/>
              </a:spcBef>
            </a:pPr>
            <a:r>
              <a:rPr lang="en-US" dirty="0"/>
              <a:t>No evidence for a change in innovation scale (number of patents)</a:t>
            </a:r>
          </a:p>
          <a:p>
            <a:pPr lvl="1">
              <a:spcBef>
                <a:spcPts val="600"/>
              </a:spcBef>
            </a:pPr>
            <a:r>
              <a:rPr lang="en-US" dirty="0"/>
              <a:t>Public firms generate </a:t>
            </a:r>
            <a:r>
              <a:rPr lang="en-US" i="1" dirty="0"/>
              <a:t>lower</a:t>
            </a:r>
            <a:r>
              <a:rPr lang="en-US" dirty="0"/>
              <a:t> quality innovation (citations per patent)</a:t>
            </a:r>
          </a:p>
          <a:p>
            <a:pPr marL="640080" indent="-457200">
              <a:spcBef>
                <a:spcPts val="1800"/>
              </a:spcBef>
              <a:buFont typeface="+mj-lt"/>
              <a:buAutoNum type="arabicPeriod"/>
            </a:pPr>
            <a:r>
              <a:rPr lang="en-US" sz="2000" dirty="0"/>
              <a:t>Going public affects inventors</a:t>
            </a:r>
          </a:p>
          <a:p>
            <a:pPr lvl="1">
              <a:spcBef>
                <a:spcPts val="600"/>
              </a:spcBef>
            </a:pPr>
            <a:r>
              <a:rPr lang="en-US" dirty="0"/>
              <a:t>Key inventors are more likely to leave</a:t>
            </a:r>
          </a:p>
          <a:p>
            <a:pPr lvl="1">
              <a:spcBef>
                <a:spcPts val="600"/>
              </a:spcBef>
            </a:pPr>
            <a:r>
              <a:rPr lang="en-US" dirty="0"/>
              <a:t>Effect is eased by hiring of new inventors</a:t>
            </a:r>
          </a:p>
          <a:p>
            <a:pPr marL="640080" indent="-457200">
              <a:buFont typeface="+mj-lt"/>
              <a:buAutoNum type="arabicPeriod"/>
            </a:pPr>
            <a:r>
              <a:rPr lang="en-US" sz="2000" dirty="0"/>
              <a:t>1) and 2) mitigated when CEO is also chairman of the board, consistent w/ agency </a:t>
            </a:r>
            <a:r>
              <a:rPr lang="en-US" sz="2000" dirty="0" err="1"/>
              <a:t>pbms</a:t>
            </a:r>
            <a:r>
              <a:rPr lang="en-US" sz="2000" dirty="0"/>
              <a:t> distorting innovation decisions of public firms</a:t>
            </a:r>
          </a:p>
          <a:p>
            <a:pPr lvl="1"/>
            <a:r>
              <a:rPr lang="en-US" sz="1800" dirty="0"/>
              <a:t>Career concerns (or short-termist pressures) may lead managers to select more incremental and less risky projects</a:t>
            </a:r>
          </a:p>
          <a:p>
            <a:endParaRPr lang="en-US" sz="1400" dirty="0"/>
          </a:p>
          <a:p>
            <a:r>
              <a:rPr lang="en-US" sz="2000" dirty="0">
                <a:solidFill>
                  <a:srgbClr val="0000FF"/>
                </a:solidFill>
              </a:rPr>
              <a:t>Clean identification comes at expense of potentially limited external validity: Do findings apply to private firms that do not decide to go public?</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780572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More differences btw public and private firms</a:t>
            </a:r>
          </a:p>
        </p:txBody>
      </p:sp>
      <p:sp>
        <p:nvSpPr>
          <p:cNvPr id="3" name="Content Placeholder 2"/>
          <p:cNvSpPr>
            <a:spLocks noGrp="1"/>
          </p:cNvSpPr>
          <p:nvPr>
            <p:ph idx="1"/>
          </p:nvPr>
        </p:nvSpPr>
        <p:spPr>
          <a:xfrm>
            <a:off x="0" y="914400"/>
            <a:ext cx="9144000" cy="5791200"/>
          </a:xfrm>
        </p:spPr>
        <p:txBody>
          <a:bodyPr/>
          <a:lstStyle/>
          <a:p>
            <a:r>
              <a:rPr lang="en-US" sz="1900" dirty="0"/>
              <a:t>Private firms tend to…</a:t>
            </a:r>
          </a:p>
          <a:p>
            <a:pPr lvl="1">
              <a:spcBef>
                <a:spcPts val="600"/>
              </a:spcBef>
            </a:pPr>
            <a:r>
              <a:rPr lang="en-US" sz="1900" dirty="0"/>
              <a:t>Have higher leverage </a:t>
            </a:r>
            <a:r>
              <a:rPr lang="en-US" sz="1800" dirty="0"/>
              <a:t>(</a:t>
            </a:r>
            <a:r>
              <a:rPr lang="en-US" sz="1800" dirty="0" err="1"/>
              <a:t>Brav</a:t>
            </a:r>
            <a:r>
              <a:rPr lang="en-US" sz="1800" dirty="0"/>
              <a:t> </a:t>
            </a:r>
            <a:r>
              <a:rPr lang="en-US" sz="1800" i="1" dirty="0"/>
              <a:t>JF </a:t>
            </a:r>
            <a:r>
              <a:rPr lang="en-US" sz="1800" dirty="0"/>
              <a:t>2009)</a:t>
            </a:r>
          </a:p>
          <a:p>
            <a:pPr lvl="1"/>
            <a:r>
              <a:rPr lang="en-US" sz="1900" dirty="0"/>
              <a:t>Have less cash </a:t>
            </a:r>
            <a:r>
              <a:rPr lang="en-US" sz="1800" dirty="0"/>
              <a:t>(Gao, Harford &amp; Li (</a:t>
            </a:r>
            <a:r>
              <a:rPr lang="en-US" sz="1800" i="1" dirty="0"/>
              <a:t>JFE </a:t>
            </a:r>
            <a:r>
              <a:rPr lang="en-US" sz="1800" dirty="0"/>
              <a:t>2013), Farre-Mensa (2017))</a:t>
            </a:r>
          </a:p>
          <a:p>
            <a:pPr lvl="2"/>
            <a:r>
              <a:rPr lang="en-US" sz="1700" dirty="0"/>
              <a:t>Surprising: </a:t>
            </a:r>
            <a:r>
              <a:rPr lang="en-US" sz="1700" i="1" dirty="0"/>
              <a:t>Within public firms</a:t>
            </a:r>
            <a:r>
              <a:rPr lang="en-US" sz="1700" dirty="0"/>
              <a:t>, smaller and riskier firms tend to have more cash</a:t>
            </a:r>
          </a:p>
          <a:p>
            <a:pPr lvl="2"/>
            <a:r>
              <a:rPr lang="en-US" sz="1700" dirty="0"/>
              <a:t>Gao et al.: Higher agency </a:t>
            </a:r>
            <a:r>
              <a:rPr lang="en-US" sz="1700" dirty="0" err="1"/>
              <a:t>pbms</a:t>
            </a:r>
            <a:r>
              <a:rPr lang="en-US" sz="1700" dirty="0"/>
              <a:t> in public firms lead them to hoard cash</a:t>
            </a:r>
          </a:p>
          <a:p>
            <a:pPr lvl="4">
              <a:spcBef>
                <a:spcPts val="600"/>
              </a:spcBef>
            </a:pPr>
            <a:r>
              <a:rPr lang="en-US" dirty="0"/>
              <a:t>Semi-public firms from Capital IQ (SEC filers)</a:t>
            </a:r>
          </a:p>
          <a:p>
            <a:pPr lvl="2"/>
            <a:r>
              <a:rPr lang="en-US" sz="1700" dirty="0"/>
              <a:t>Farre-Mensa: public firms hold more cash for precautionary reasons to ensure they do not need to raise capital every time new </a:t>
            </a:r>
            <a:r>
              <a:rPr lang="en-US" sz="1700" dirty="0" err="1"/>
              <a:t>inv</a:t>
            </a:r>
            <a:r>
              <a:rPr lang="en-US" sz="1700" dirty="0"/>
              <a:t> </a:t>
            </a:r>
            <a:r>
              <a:rPr lang="en-US" sz="1700" dirty="0" err="1"/>
              <a:t>opp</a:t>
            </a:r>
            <a:r>
              <a:rPr lang="en-US" sz="1700" dirty="0"/>
              <a:t> arrives, since two-audiences </a:t>
            </a:r>
            <a:r>
              <a:rPr lang="en-US" sz="1700" dirty="0" err="1"/>
              <a:t>pbm</a:t>
            </a:r>
            <a:r>
              <a:rPr lang="en-US" sz="1700" dirty="0"/>
              <a:t> means that they could be undervalued</a:t>
            </a:r>
          </a:p>
          <a:p>
            <a:pPr lvl="4">
              <a:spcBef>
                <a:spcPts val="600"/>
              </a:spcBef>
            </a:pPr>
            <a:r>
              <a:rPr lang="en-US" dirty="0"/>
              <a:t>Private firms from </a:t>
            </a:r>
            <a:r>
              <a:rPr lang="en-US" dirty="0" err="1"/>
              <a:t>Sageworks</a:t>
            </a:r>
            <a:r>
              <a:rPr lang="en-US" dirty="0"/>
              <a:t> (non-SEC filers, so not subject to two-audiences </a:t>
            </a:r>
            <a:r>
              <a:rPr lang="en-US" dirty="0" err="1"/>
              <a:t>pbm</a:t>
            </a:r>
            <a:r>
              <a:rPr lang="en-US" dirty="0"/>
              <a:t>)</a:t>
            </a:r>
          </a:p>
          <a:p>
            <a:pPr lvl="1"/>
            <a:r>
              <a:rPr lang="en-US" sz="1900" dirty="0"/>
              <a:t>Pay less smooth dividends </a:t>
            </a:r>
            <a:r>
              <a:rPr lang="en-US" sz="1800" dirty="0"/>
              <a:t>(Michaely &amp; Roberts </a:t>
            </a:r>
            <a:r>
              <a:rPr lang="en-US" sz="1800" dirty="0" smtClean="0"/>
              <a:t>(</a:t>
            </a:r>
            <a:r>
              <a:rPr lang="en-US" sz="1800" i="1" dirty="0" smtClean="0"/>
              <a:t>RFS </a:t>
            </a:r>
            <a:r>
              <a:rPr lang="en-US" sz="1800" dirty="0"/>
              <a:t>2012</a:t>
            </a:r>
            <a:r>
              <a:rPr lang="en-US" sz="1800" dirty="0" smtClean="0"/>
              <a:t>))</a:t>
            </a:r>
            <a:endParaRPr lang="en-US" sz="1800" dirty="0"/>
          </a:p>
          <a:p>
            <a:pPr lvl="2">
              <a:spcBef>
                <a:spcPts val="600"/>
              </a:spcBef>
            </a:pPr>
            <a:r>
              <a:rPr lang="en-US" sz="1700" dirty="0"/>
              <a:t>Suggests that scrutiny of public capital markets induces dividend smoothing</a:t>
            </a:r>
          </a:p>
          <a:p>
            <a:pPr lvl="1"/>
            <a:r>
              <a:rPr lang="en-US" sz="1900" dirty="0"/>
              <a:t>Have CEOs w/ lower turnover rates and exhibit lower turnover-performance sensitivity </a:t>
            </a:r>
            <a:r>
              <a:rPr lang="en-US" sz="1800" dirty="0"/>
              <a:t>(Gao, Harford &amp; Li (</a:t>
            </a:r>
            <a:r>
              <a:rPr lang="en-US" sz="1800" i="1" dirty="0"/>
              <a:t>JFQA </a:t>
            </a:r>
            <a:r>
              <a:rPr lang="en-US" sz="1800" dirty="0"/>
              <a:t>2017)) </a:t>
            </a:r>
          </a:p>
          <a:p>
            <a:pPr lvl="2"/>
            <a:r>
              <a:rPr lang="en-US" sz="1700" dirty="0"/>
              <a:t>When controlling for pre-turnover performance, performance improvements after turnover greater for private firms than for public firms. Short-termism appears to be contributing factor</a:t>
            </a:r>
          </a:p>
          <a:p>
            <a:endParaRPr lang="en-US" dirty="0"/>
          </a:p>
        </p:txBody>
      </p:sp>
    </p:spTree>
    <p:extLst>
      <p:ext uri="{BB962C8B-B14F-4D97-AF65-F5344CB8AC3E}">
        <p14:creationId xmlns:p14="http://schemas.microsoft.com/office/powerpoint/2010/main" val="427245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3" name="Content Placeholder 2"/>
          <p:cNvSpPr>
            <a:spLocks noGrp="1"/>
          </p:cNvSpPr>
          <p:nvPr>
            <p:ph idx="1"/>
          </p:nvPr>
        </p:nvSpPr>
        <p:spPr/>
        <p:txBody>
          <a:bodyPr/>
          <a:lstStyle/>
          <a:p>
            <a:pPr marL="594360" lvl="1">
              <a:buFontTx/>
              <a:buChar char="•"/>
            </a:pPr>
            <a:endParaRPr lang="en-US" sz="1200" dirty="0"/>
          </a:p>
          <a:p>
            <a:pPr marL="594360" lvl="1">
              <a:buFontTx/>
              <a:buChar char="•"/>
            </a:pPr>
            <a:r>
              <a:rPr lang="en-US" sz="2200" dirty="0"/>
              <a:t>What is factually different btw public and private firms?</a:t>
            </a:r>
          </a:p>
          <a:p>
            <a:pPr marL="594360" lvl="1">
              <a:buFontTx/>
              <a:buChar char="•"/>
            </a:pPr>
            <a:endParaRPr lang="en-US" sz="2200" dirty="0"/>
          </a:p>
          <a:p>
            <a:pPr marL="594360" lvl="1">
              <a:buFontTx/>
              <a:buChar char="•"/>
            </a:pPr>
            <a:r>
              <a:rPr lang="en-US" sz="2200" dirty="0"/>
              <a:t>What are the economic differences stemming from these factual differences?</a:t>
            </a:r>
          </a:p>
          <a:p>
            <a:pPr marL="594360" lvl="1">
              <a:buFontTx/>
              <a:buChar char="•"/>
            </a:pPr>
            <a:endParaRPr lang="en-US" sz="2200" dirty="0"/>
          </a:p>
          <a:p>
            <a:pPr marL="594360" lvl="1">
              <a:buFontTx/>
              <a:buChar char="•"/>
            </a:pPr>
            <a:r>
              <a:rPr lang="en-US" sz="2200" dirty="0"/>
              <a:t>What are the differences in the behavior of public and private firms?</a:t>
            </a:r>
          </a:p>
          <a:p>
            <a:pPr marL="1039622" lvl="3"/>
            <a:r>
              <a:rPr lang="en-US" sz="2300" dirty="0"/>
              <a:t>Identification challenges</a:t>
            </a:r>
            <a:endParaRPr lang="en-US" sz="2300" dirty="0">
              <a:sym typeface="Wingdings" panose="05000000000000000000" pitchFamily="2" charset="2"/>
            </a:endParaRPr>
          </a:p>
          <a:p>
            <a:pPr marL="941832" lvl="2"/>
            <a:endParaRPr lang="en-US" sz="2200" dirty="0"/>
          </a:p>
          <a:p>
            <a:pPr marL="594360" lvl="1">
              <a:buFontTx/>
              <a:buChar char="•"/>
            </a:pPr>
            <a:r>
              <a:rPr lang="en-US" sz="2200" dirty="0">
                <a:solidFill>
                  <a:srgbClr val="0000FF"/>
                </a:solidFill>
              </a:rPr>
              <a:t>Changes in the entrepreneurial finance landscape over the last two decades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14419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exits</a:t>
            </a:r>
          </a:p>
        </p:txBody>
      </p:sp>
      <p:sp>
        <p:nvSpPr>
          <p:cNvPr id="3" name="Content Placeholder 2"/>
          <p:cNvSpPr>
            <a:spLocks noGrp="1"/>
          </p:cNvSpPr>
          <p:nvPr>
            <p:ph idx="1"/>
          </p:nvPr>
        </p:nvSpPr>
        <p:spPr/>
        <p:txBody>
          <a:bodyPr/>
          <a:lstStyle/>
          <a:p>
            <a:r>
              <a:rPr lang="en-US" altLang="en-US" sz="2000" dirty="0"/>
              <a:t>There is no regulatory or other reason why startups need to exit – i.e., go public or be acquired</a:t>
            </a:r>
          </a:p>
          <a:p>
            <a:pPr lvl="1"/>
            <a:r>
              <a:rPr lang="en-US" altLang="en-US" sz="1800" dirty="0"/>
              <a:t>A firm can stay private and independent “forever” (e.g., Cargill, founded in 1865). In doing so, the firm will face the costs &amp; benefits discussed above</a:t>
            </a:r>
          </a:p>
          <a:p>
            <a:r>
              <a:rPr lang="en-US" altLang="en-US" sz="1900" dirty="0"/>
              <a:t>However, if a startup has raised venture capital, VCs will typically push for an exit sooner rather than later</a:t>
            </a:r>
          </a:p>
          <a:p>
            <a:pPr lvl="2"/>
            <a:r>
              <a:rPr lang="en-US" altLang="en-US" sz="1700" dirty="0"/>
              <a:t>Typical VC funds are designed to last for 10 years on average − after 10 years, they must liquidate the investments and return $ to investors</a:t>
            </a:r>
          </a:p>
          <a:p>
            <a:pPr lvl="3"/>
            <a:r>
              <a:rPr lang="en-US" altLang="en-US" sz="1800" dirty="0"/>
              <a:t>VCs very rarely collect dividends from their portfolio companies, so exits are usually the main liquidity event</a:t>
            </a:r>
          </a:p>
          <a:p>
            <a:pPr lvl="2"/>
            <a:r>
              <a:rPr lang="en-US" altLang="en-US" sz="1700" dirty="0"/>
              <a:t>Investors in VC funds expect to receive cash (or shares of public companies) – they typically do not want to receive shares of private firms. </a:t>
            </a:r>
          </a:p>
          <a:p>
            <a:pPr lvl="1"/>
            <a:r>
              <a:rPr lang="en-US" altLang="en-US" sz="1900" dirty="0"/>
              <a:t>Two prominent exit options for VCs and other investors:</a:t>
            </a:r>
          </a:p>
          <a:p>
            <a:pPr lvl="2"/>
            <a:r>
              <a:rPr lang="en-US" altLang="en-US" dirty="0"/>
              <a:t>IPO </a:t>
            </a:r>
          </a:p>
          <a:p>
            <a:pPr lvl="2"/>
            <a:r>
              <a:rPr lang="en-US" altLang="en-US" dirty="0"/>
              <a:t>Sale of the portfolio firm to another company (strategic acquisition) or to a financial acquirer (e.g., to a PE firm)</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763076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dirty="0"/>
              <a:t>Value multiples for first-round investments: IPOs vs acquisitions</a:t>
            </a:r>
            <a:endParaRPr lang="en-US" sz="2000" dirty="0"/>
          </a:p>
        </p:txBody>
      </p:sp>
      <p:sp>
        <p:nvSpPr>
          <p:cNvPr id="3" name="Content Placeholder 2"/>
          <p:cNvSpPr>
            <a:spLocks noGrp="1"/>
          </p:cNvSpPr>
          <p:nvPr>
            <p:ph idx="1"/>
          </p:nvPr>
        </p:nvSpPr>
        <p:spPr/>
        <p:txBody>
          <a:bodyPr/>
          <a:lstStyle/>
          <a:p>
            <a:r>
              <a:rPr lang="en-US" sz="1800" dirty="0"/>
              <a:t>Value Multiple: Exit Value / Invested Capital</a:t>
            </a:r>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pic>
        <p:nvPicPr>
          <p:cNvPr id="5" name="Picture 4"/>
          <p:cNvPicPr>
            <a:picLocks noChangeAspect="1"/>
          </p:cNvPicPr>
          <p:nvPr/>
        </p:nvPicPr>
        <p:blipFill>
          <a:blip r:embed="rId2"/>
          <a:stretch>
            <a:fillRect/>
          </a:stretch>
        </p:blipFill>
        <p:spPr>
          <a:xfrm>
            <a:off x="1447800" y="1614487"/>
            <a:ext cx="5257800" cy="4314825"/>
          </a:xfrm>
          <a:prstGeom prst="rect">
            <a:avLst/>
          </a:prstGeom>
        </p:spPr>
      </p:pic>
      <p:sp>
        <p:nvSpPr>
          <p:cNvPr id="6" name="TextBox 5"/>
          <p:cNvSpPr txBox="1"/>
          <p:nvPr/>
        </p:nvSpPr>
        <p:spPr>
          <a:xfrm>
            <a:off x="762000" y="5922093"/>
            <a:ext cx="6629400" cy="584775"/>
          </a:xfrm>
          <a:prstGeom prst="rect">
            <a:avLst/>
          </a:prstGeom>
          <a:noFill/>
        </p:spPr>
        <p:txBody>
          <a:bodyPr wrap="square" rtlCol="0">
            <a:spAutoFit/>
          </a:bodyPr>
          <a:lstStyle/>
          <a:p>
            <a:r>
              <a:rPr lang="en-US" sz="1600" i="0" dirty="0"/>
              <a:t>Note that some of these acquisitions might in essence be liquidations…</a:t>
            </a:r>
          </a:p>
          <a:p>
            <a:pPr algn="l"/>
            <a:r>
              <a:rPr lang="en-US" altLang="en-US" sz="1600" dirty="0"/>
              <a:t>Source: </a:t>
            </a:r>
            <a:r>
              <a:rPr lang="en-US" altLang="en-US" sz="1600" dirty="0" err="1"/>
              <a:t>Metrick</a:t>
            </a:r>
            <a:r>
              <a:rPr lang="en-US" altLang="en-US" sz="1600" dirty="0"/>
              <a:t> and Yasuda (Wiley, 2010)</a:t>
            </a:r>
            <a:endParaRPr lang="en-US" sz="1600" i="0" dirty="0"/>
          </a:p>
        </p:txBody>
      </p:sp>
      <p:sp>
        <p:nvSpPr>
          <p:cNvPr id="7" name="TextBox 6"/>
          <p:cNvSpPr txBox="1"/>
          <p:nvPr/>
        </p:nvSpPr>
        <p:spPr>
          <a:xfrm>
            <a:off x="6877664" y="2209800"/>
            <a:ext cx="2020529" cy="2862322"/>
          </a:xfrm>
          <a:prstGeom prst="rect">
            <a:avLst/>
          </a:prstGeom>
          <a:noFill/>
        </p:spPr>
        <p:txBody>
          <a:bodyPr wrap="square" rtlCol="0">
            <a:spAutoFit/>
          </a:bodyPr>
          <a:lstStyle/>
          <a:p>
            <a:pPr marL="285750" indent="-285750" algn="l">
              <a:buFont typeface="Arial" panose="020B0604020202020204" pitchFamily="34" charset="0"/>
              <a:buChar char="•"/>
            </a:pPr>
            <a:r>
              <a:rPr lang="en-US" dirty="0">
                <a:solidFill>
                  <a:srgbClr val="FF0000"/>
                </a:solidFill>
              </a:rPr>
              <a:t>The value multiple tends to be higher in IPOs than in acquisitions </a:t>
            </a:r>
          </a:p>
          <a:p>
            <a:endParaRPr lang="en-US" dirty="0">
              <a:solidFill>
                <a:srgbClr val="FF0000"/>
              </a:solidFill>
            </a:endParaRPr>
          </a:p>
          <a:p>
            <a:pPr marL="285750" indent="-285750" algn="l">
              <a:buFont typeface="Arial" panose="020B0604020202020204" pitchFamily="34" charset="0"/>
              <a:buChar char="•"/>
            </a:pPr>
            <a:r>
              <a:rPr lang="en-US" dirty="0">
                <a:solidFill>
                  <a:srgbClr val="FF0000"/>
                </a:solidFill>
              </a:rPr>
              <a:t>Thus, VCs tend to view IPOs as the best exit option </a:t>
            </a:r>
            <a:endParaRPr lang="en-US" dirty="0"/>
          </a:p>
        </p:txBody>
      </p:sp>
    </p:spTree>
    <p:extLst>
      <p:ext uri="{BB962C8B-B14F-4D97-AF65-F5344CB8AC3E}">
        <p14:creationId xmlns:p14="http://schemas.microsoft.com/office/powerpoint/2010/main" val="4159273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decline in U.S. IPOs</a:t>
            </a:r>
          </a:p>
        </p:txBody>
      </p:sp>
      <p:sp>
        <p:nvSpPr>
          <p:cNvPr id="3" name="Content Placeholder 2"/>
          <p:cNvSpPr>
            <a:spLocks noGrp="1"/>
          </p:cNvSpPr>
          <p:nvPr>
            <p:ph idx="1"/>
          </p:nvPr>
        </p:nvSpPr>
        <p:spPr/>
        <p:txBody>
          <a:bodyPr/>
          <a:lstStyle/>
          <a:p>
            <a:r>
              <a:rPr lang="en-US" dirty="0"/>
              <a:t>Since the 1996, sharp decline in the number of IPOs in the U.S.</a:t>
            </a:r>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graphicFrame>
        <p:nvGraphicFramePr>
          <p:cNvPr id="6" name="Chart 5"/>
          <p:cNvGraphicFramePr>
            <a:graphicFrameLocks/>
          </p:cNvGraphicFramePr>
          <p:nvPr/>
        </p:nvGraphicFramePr>
        <p:xfrm>
          <a:off x="762000" y="1752600"/>
          <a:ext cx="8153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291560"/>
            <a:ext cx="5638800" cy="307777"/>
          </a:xfrm>
          <a:prstGeom prst="rect">
            <a:avLst/>
          </a:prstGeom>
          <a:noFill/>
        </p:spPr>
        <p:txBody>
          <a:bodyPr wrap="square" rtlCol="0">
            <a:spAutoFit/>
          </a:bodyPr>
          <a:lstStyle/>
          <a:p>
            <a:r>
              <a:rPr lang="en-US" sz="1400" dirty="0"/>
              <a:t>Source: </a:t>
            </a:r>
            <a:r>
              <a:rPr lang="en-US" sz="1400" dirty="0">
                <a:hlinkClick r:id="rId3"/>
              </a:rPr>
              <a:t>Ritter IPO Statistics for 2020 and Earlier Years</a:t>
            </a:r>
            <a:r>
              <a:rPr lang="en-US" sz="1400" dirty="0"/>
              <a:t>, Table 1</a:t>
            </a:r>
          </a:p>
        </p:txBody>
      </p:sp>
      <p:sp>
        <p:nvSpPr>
          <p:cNvPr id="8" name="TextBox 7"/>
          <p:cNvSpPr txBox="1"/>
          <p:nvPr/>
        </p:nvSpPr>
        <p:spPr>
          <a:xfrm>
            <a:off x="5933975" y="2246859"/>
            <a:ext cx="1981199" cy="1384995"/>
          </a:xfrm>
          <a:prstGeom prst="rect">
            <a:avLst/>
          </a:prstGeom>
          <a:noFill/>
        </p:spPr>
        <p:txBody>
          <a:bodyPr wrap="square" rtlCol="0">
            <a:spAutoFit/>
          </a:bodyPr>
          <a:lstStyle/>
          <a:p>
            <a:r>
              <a:rPr lang="en-US" sz="1400" dirty="0"/>
              <a:t>Average 1980-2000: 310 IPOs/year</a:t>
            </a:r>
          </a:p>
          <a:p>
            <a:endParaRPr lang="en-US" sz="1400" dirty="0"/>
          </a:p>
          <a:p>
            <a:r>
              <a:rPr lang="en-US" sz="1400" dirty="0"/>
              <a:t>Average 2001-2020: 113 IPOs/year</a:t>
            </a:r>
          </a:p>
          <a:p>
            <a:endParaRPr lang="en-US" sz="1400" dirty="0"/>
          </a:p>
        </p:txBody>
      </p:sp>
    </p:spTree>
    <p:extLst>
      <p:ext uri="{BB962C8B-B14F-4D97-AF65-F5344CB8AC3E}">
        <p14:creationId xmlns:p14="http://schemas.microsoft.com/office/powerpoint/2010/main" val="35339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the U.S. listing gap</a:t>
            </a:r>
          </a:p>
        </p:txBody>
      </p:sp>
      <p:sp>
        <p:nvSpPr>
          <p:cNvPr id="3" name="Content Placeholder 2"/>
          <p:cNvSpPr>
            <a:spLocks noGrp="1"/>
          </p:cNvSpPr>
          <p:nvPr>
            <p:ph idx="1"/>
          </p:nvPr>
        </p:nvSpPr>
        <p:spPr/>
        <p:txBody>
          <a:bodyPr/>
          <a:lstStyle/>
          <a:p>
            <a:r>
              <a:rPr lang="en-US" sz="2000" dirty="0"/>
              <a:t>Doidge, </a:t>
            </a:r>
            <a:r>
              <a:rPr lang="en-US" sz="2000" dirty="0" err="1"/>
              <a:t>Karolyi</a:t>
            </a:r>
            <a:r>
              <a:rPr lang="en-US" sz="2000" dirty="0"/>
              <a:t> &amp; </a:t>
            </a:r>
            <a:r>
              <a:rPr lang="en-US" sz="2000" dirty="0" err="1"/>
              <a:t>Stulz</a:t>
            </a:r>
            <a:r>
              <a:rPr lang="en-US" sz="2000" dirty="0"/>
              <a:t> (</a:t>
            </a:r>
            <a:r>
              <a:rPr lang="en-US" sz="2000" i="1" dirty="0"/>
              <a:t>JFE</a:t>
            </a:r>
            <a:r>
              <a:rPr lang="en-US" sz="2000" dirty="0"/>
              <a:t> 2017): </a:t>
            </a:r>
          </a:p>
          <a:p>
            <a:pPr lvl="1"/>
            <a:r>
              <a:rPr lang="en-US" dirty="0"/>
              <a:t>Since listing peak in 1996, propensity to be listed is lower for all firm size categories and industries, the new list rate is low, and the delist rate is high</a:t>
            </a:r>
          </a:p>
          <a:p>
            <a:pPr lvl="1"/>
            <a:endParaRPr lang="en-US" dirty="0"/>
          </a:p>
          <a:p>
            <a:endParaRPr lang="en-US" dirty="0"/>
          </a:p>
        </p:txBody>
      </p:sp>
      <p:sp>
        <p:nvSpPr>
          <p:cNvPr id="4" name="Footer Placeholder 3"/>
          <p:cNvSpPr>
            <a:spLocks noGrp="1"/>
          </p:cNvSpPr>
          <p:nvPr>
            <p:ph type="ftr" sz="quarter" idx="10"/>
          </p:nvPr>
        </p:nvSpPr>
        <p:spPr/>
        <p:txBody>
          <a:bodyPr/>
          <a:lstStyle/>
          <a:p>
            <a:r>
              <a:rPr lang="en-US"/>
              <a:t> </a:t>
            </a:r>
          </a:p>
        </p:txBody>
      </p:sp>
      <p:pic>
        <p:nvPicPr>
          <p:cNvPr id="6" name="Picture 5"/>
          <p:cNvPicPr>
            <a:picLocks noChangeAspect="1"/>
          </p:cNvPicPr>
          <p:nvPr/>
        </p:nvPicPr>
        <p:blipFill>
          <a:blip r:embed="rId2"/>
          <a:stretch>
            <a:fillRect/>
          </a:stretch>
        </p:blipFill>
        <p:spPr>
          <a:xfrm>
            <a:off x="1981200" y="2438400"/>
            <a:ext cx="5419632" cy="4114800"/>
          </a:xfrm>
          <a:prstGeom prst="rect">
            <a:avLst/>
          </a:prstGeom>
        </p:spPr>
      </p:pic>
    </p:spTree>
    <p:extLst>
      <p:ext uri="{BB962C8B-B14F-4D97-AF65-F5344CB8AC3E}">
        <p14:creationId xmlns:p14="http://schemas.microsoft.com/office/powerpoint/2010/main" val="3580960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the U.S. listing gap</a:t>
            </a:r>
          </a:p>
        </p:txBody>
      </p:sp>
      <p:sp>
        <p:nvSpPr>
          <p:cNvPr id="3" name="Content Placeholder 2"/>
          <p:cNvSpPr>
            <a:spLocks noGrp="1"/>
          </p:cNvSpPr>
          <p:nvPr>
            <p:ph idx="1"/>
          </p:nvPr>
        </p:nvSpPr>
        <p:spPr/>
        <p:txBody>
          <a:bodyPr/>
          <a:lstStyle/>
          <a:p>
            <a:r>
              <a:rPr lang="en-US" sz="2000" dirty="0"/>
              <a:t>Doidge, </a:t>
            </a:r>
            <a:r>
              <a:rPr lang="en-US" sz="2000" dirty="0" err="1"/>
              <a:t>Karolyi</a:t>
            </a:r>
            <a:r>
              <a:rPr lang="en-US" sz="2000" dirty="0"/>
              <a:t> &amp; </a:t>
            </a:r>
            <a:r>
              <a:rPr lang="en-US" sz="2000" dirty="0" err="1"/>
              <a:t>Stulz</a:t>
            </a:r>
            <a:r>
              <a:rPr lang="en-US" sz="2000" dirty="0"/>
              <a:t> (</a:t>
            </a:r>
            <a:r>
              <a:rPr lang="en-US" sz="2000" i="1" dirty="0"/>
              <a:t>JFE</a:t>
            </a:r>
            <a:r>
              <a:rPr lang="en-US" sz="2000" dirty="0"/>
              <a:t> 2017): </a:t>
            </a:r>
          </a:p>
          <a:p>
            <a:pPr lvl="1"/>
            <a:r>
              <a:rPr lang="en-US" dirty="0"/>
              <a:t>Since listing peak in 1996, propensity to be listed is lower for all firm size categories and industries, the new list rate is low, and the delist rate is high</a:t>
            </a:r>
          </a:p>
          <a:p>
            <a:pPr lvl="1"/>
            <a:r>
              <a:rPr lang="en-US" dirty="0"/>
              <a:t>The high delist rate accounts for 46% of the listing gap and the low new list rate for 54%</a:t>
            </a:r>
          </a:p>
          <a:p>
            <a:pPr lvl="1"/>
            <a:r>
              <a:rPr lang="en-US" dirty="0"/>
              <a:t>The high delist rate is explained by an unusually high rate of acquisitions of publicly listed firms</a:t>
            </a:r>
          </a:p>
          <a:p>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80134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IPOs declined?</a:t>
            </a:r>
          </a:p>
        </p:txBody>
      </p:sp>
      <p:sp>
        <p:nvSpPr>
          <p:cNvPr id="3" name="Content Placeholder 2"/>
          <p:cNvSpPr>
            <a:spLocks noGrp="1"/>
          </p:cNvSpPr>
          <p:nvPr>
            <p:ph idx="1"/>
          </p:nvPr>
        </p:nvSpPr>
        <p:spPr/>
        <p:txBody>
          <a:bodyPr/>
          <a:lstStyle/>
          <a:p>
            <a:r>
              <a:rPr lang="en-US" sz="2000" dirty="0"/>
              <a:t>Since 1996, sharp decline in the number of IPOs in the U.S.</a:t>
            </a:r>
          </a:p>
          <a:p>
            <a:r>
              <a:rPr lang="en-US" sz="2000" dirty="0"/>
              <a:t>Why?</a:t>
            </a:r>
          </a:p>
          <a:p>
            <a:pPr lvl="1"/>
            <a:r>
              <a:rPr lang="en-US" dirty="0"/>
              <a:t>Gao, Ritter &amp; Zhu (</a:t>
            </a:r>
            <a:r>
              <a:rPr lang="en-US" i="1" dirty="0"/>
              <a:t>JFQA</a:t>
            </a:r>
            <a:r>
              <a:rPr lang="en-US" dirty="0"/>
              <a:t> 2013): Advantages of selling out to a larger organization, which can speed a product to market and realize economies of scope, have increased relative to the benefits of operating as an independent firm</a:t>
            </a:r>
          </a:p>
          <a:p>
            <a:endParaRPr lang="en-US" dirty="0"/>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pic>
        <p:nvPicPr>
          <p:cNvPr id="7" name="Picture 6"/>
          <p:cNvPicPr>
            <a:picLocks noChangeAspect="1"/>
          </p:cNvPicPr>
          <p:nvPr/>
        </p:nvPicPr>
        <p:blipFill>
          <a:blip r:embed="rId2"/>
          <a:stretch>
            <a:fillRect/>
          </a:stretch>
        </p:blipFill>
        <p:spPr>
          <a:xfrm>
            <a:off x="1981200" y="3276600"/>
            <a:ext cx="5487720" cy="3281264"/>
          </a:xfrm>
          <a:prstGeom prst="rect">
            <a:avLst/>
          </a:prstGeom>
        </p:spPr>
      </p:pic>
    </p:spTree>
    <p:extLst>
      <p:ext uri="{BB962C8B-B14F-4D97-AF65-F5344CB8AC3E}">
        <p14:creationId xmlns:p14="http://schemas.microsoft.com/office/powerpoint/2010/main" val="188526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
        <p:nvSpPr>
          <p:cNvPr id="4" name="Footer Placeholder 3"/>
          <p:cNvSpPr>
            <a:spLocks noGrp="1"/>
          </p:cNvSpPr>
          <p:nvPr>
            <p:ph type="ftr" sz="quarter" idx="10"/>
          </p:nvPr>
        </p:nvSpPr>
        <p:spPr/>
        <p:txBody>
          <a:bodyPr/>
          <a:lstStyle/>
          <a:p>
            <a:r>
              <a:rPr lang="en-US"/>
              <a:t> </a:t>
            </a:r>
          </a:p>
        </p:txBody>
      </p:sp>
      <p:graphicFrame>
        <p:nvGraphicFramePr>
          <p:cNvPr id="5" name="Chart 4"/>
          <p:cNvGraphicFramePr/>
          <p:nvPr/>
        </p:nvGraphicFramePr>
        <p:xfrm>
          <a:off x="838200" y="838200"/>
          <a:ext cx="7543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91886" y="6069004"/>
            <a:ext cx="8610600" cy="369332"/>
          </a:xfrm>
          <a:prstGeom prst="rect">
            <a:avLst/>
          </a:prstGeom>
          <a:noFill/>
        </p:spPr>
        <p:txBody>
          <a:bodyPr wrap="square" rtlCol="0">
            <a:spAutoFit/>
          </a:bodyPr>
          <a:lstStyle/>
          <a:p>
            <a:pPr marL="91440" indent="-182880">
              <a:buFont typeface="Arial" panose="020B0604020202020204" pitchFamily="34" charset="0"/>
              <a:buChar char="•"/>
            </a:pPr>
            <a:r>
              <a:rPr lang="en-US" dirty="0">
                <a:solidFill>
                  <a:srgbClr val="0000FF"/>
                </a:solidFill>
              </a:rPr>
              <a:t>Most of these are not VC or PE owned, which number a few thousand (&lt;20,000)! </a:t>
            </a:r>
          </a:p>
        </p:txBody>
      </p:sp>
      <p:sp>
        <p:nvSpPr>
          <p:cNvPr id="6" name="TextBox 5"/>
          <p:cNvSpPr txBox="1"/>
          <p:nvPr/>
        </p:nvSpPr>
        <p:spPr>
          <a:xfrm>
            <a:off x="5181600" y="6491867"/>
            <a:ext cx="3962400" cy="307777"/>
          </a:xfrm>
          <a:prstGeom prst="rect">
            <a:avLst/>
          </a:prstGeom>
          <a:noFill/>
        </p:spPr>
        <p:txBody>
          <a:bodyPr wrap="square" rtlCol="0">
            <a:spAutoFit/>
          </a:bodyPr>
          <a:lstStyle/>
          <a:p>
            <a:r>
              <a:rPr lang="en-US" sz="1400" dirty="0"/>
              <a:t>Source: Farre-Mensa (2017); data from 2007</a:t>
            </a:r>
          </a:p>
        </p:txBody>
      </p:sp>
    </p:spTree>
    <p:extLst>
      <p:ext uri="{BB962C8B-B14F-4D97-AF65-F5344CB8AC3E}">
        <p14:creationId xmlns:p14="http://schemas.microsoft.com/office/powerpoint/2010/main" val="361781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IPOs declined?</a:t>
            </a:r>
          </a:p>
        </p:txBody>
      </p:sp>
      <p:sp>
        <p:nvSpPr>
          <p:cNvPr id="3" name="Content Placeholder 2"/>
          <p:cNvSpPr>
            <a:spLocks noGrp="1"/>
          </p:cNvSpPr>
          <p:nvPr>
            <p:ph idx="1"/>
          </p:nvPr>
        </p:nvSpPr>
        <p:spPr/>
        <p:txBody>
          <a:bodyPr/>
          <a:lstStyle/>
          <a:p>
            <a:r>
              <a:rPr lang="en-US" sz="2000" dirty="0"/>
              <a:t>Since 1996, sharp decline in the number of IPOs in the U.S.</a:t>
            </a:r>
          </a:p>
          <a:p>
            <a:r>
              <a:rPr lang="en-US" sz="2000" dirty="0"/>
              <a:t>Why?</a:t>
            </a:r>
          </a:p>
          <a:p>
            <a:pPr lvl="1"/>
            <a:r>
              <a:rPr lang="en-US" dirty="0"/>
              <a:t>Gao, Ritter &amp; Zhu (</a:t>
            </a:r>
            <a:r>
              <a:rPr lang="en-US" i="1" dirty="0"/>
              <a:t>JFQA</a:t>
            </a:r>
            <a:r>
              <a:rPr lang="en-US" dirty="0"/>
              <a:t> 2013): Greater economies of scope </a:t>
            </a:r>
            <a:r>
              <a:rPr lang="en-US" dirty="0">
                <a:sym typeface="Wingdings" panose="05000000000000000000" pitchFamily="2" charset="2"/>
              </a:rPr>
              <a:t> more M&amp;A exits</a:t>
            </a:r>
            <a:endParaRPr lang="en-US" dirty="0"/>
          </a:p>
          <a:p>
            <a:pPr lvl="1"/>
            <a:r>
              <a:rPr lang="en-US" dirty="0"/>
              <a:t>Doidge, </a:t>
            </a:r>
            <a:r>
              <a:rPr lang="en-US" dirty="0" err="1"/>
              <a:t>Karolyi</a:t>
            </a:r>
            <a:r>
              <a:rPr lang="en-US" dirty="0"/>
              <a:t> &amp; </a:t>
            </a:r>
            <a:r>
              <a:rPr lang="en-US" dirty="0" err="1"/>
              <a:t>Stulz</a:t>
            </a:r>
            <a:r>
              <a:rPr lang="en-US" dirty="0"/>
              <a:t> (</a:t>
            </a:r>
            <a:r>
              <a:rPr lang="en-US" i="1" dirty="0"/>
              <a:t>JFE</a:t>
            </a:r>
            <a:r>
              <a:rPr lang="en-US" dirty="0"/>
              <a:t> 2013): Agree w/ Gao et al. that regulatory changes in the US (e.g., SOX in 2002) unlikely to explain this decline. Point to the fact that </a:t>
            </a:r>
            <a:r>
              <a:rPr lang="en-US" dirty="0">
                <a:solidFill>
                  <a:srgbClr val="0000FF"/>
                </a:solidFill>
              </a:rPr>
              <a:t>IPO decline is mostly a U.S. phenomenon</a:t>
            </a:r>
          </a:p>
          <a:p>
            <a:pPr lvl="1"/>
            <a:endParaRPr lang="en-US" dirty="0"/>
          </a:p>
          <a:p>
            <a:endParaRPr lang="en-US" dirty="0"/>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pic>
        <p:nvPicPr>
          <p:cNvPr id="5" name="Picture 4"/>
          <p:cNvPicPr>
            <a:picLocks noChangeAspect="1"/>
          </p:cNvPicPr>
          <p:nvPr/>
        </p:nvPicPr>
        <p:blipFill>
          <a:blip r:embed="rId2"/>
          <a:stretch>
            <a:fillRect/>
          </a:stretch>
        </p:blipFill>
        <p:spPr>
          <a:xfrm>
            <a:off x="2247900" y="3657600"/>
            <a:ext cx="4648200" cy="2911978"/>
          </a:xfrm>
          <a:prstGeom prst="rect">
            <a:avLst/>
          </a:prstGeom>
        </p:spPr>
      </p:pic>
    </p:spTree>
    <p:extLst>
      <p:ext uri="{BB962C8B-B14F-4D97-AF65-F5344CB8AC3E}">
        <p14:creationId xmlns:p14="http://schemas.microsoft.com/office/powerpoint/2010/main" val="284387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Exits – IPOs or M&amp;As – are taking longer</a:t>
            </a:r>
          </a:p>
        </p:txBody>
      </p:sp>
      <p:sp>
        <p:nvSpPr>
          <p:cNvPr id="3" name="Content Placeholder 2"/>
          <p:cNvSpPr>
            <a:spLocks noGrp="1"/>
          </p:cNvSpPr>
          <p:nvPr>
            <p:ph idx="1"/>
          </p:nvPr>
        </p:nvSpPr>
        <p:spPr/>
        <p:txBody>
          <a:bodyPr/>
          <a:lstStyle/>
          <a:p>
            <a:r>
              <a:rPr lang="en-US" sz="1900" dirty="0"/>
              <a:t>Ewens and Farre-Mensa (</a:t>
            </a:r>
            <a:r>
              <a:rPr lang="en-US" sz="1900" i="1" dirty="0"/>
              <a:t>RFS </a:t>
            </a:r>
            <a:r>
              <a:rPr lang="en-US" sz="1900" dirty="0"/>
              <a:t>2020) show that it is not simply that the VC-backed firms that used to exit via IPOs are now exiting via acquisitions</a:t>
            </a:r>
          </a:p>
          <a:p>
            <a:r>
              <a:rPr lang="en-US" sz="1900" dirty="0"/>
              <a:t>Rather, VC-backed firms appear to be taking longer to exit – i.e., many “mature” VC-backed firms are staying private instead of going public or being acquired</a:t>
            </a:r>
          </a:p>
          <a:p>
            <a:endParaRPr lang="en-US" dirty="0"/>
          </a:p>
        </p:txBody>
      </p:sp>
      <p:sp>
        <p:nvSpPr>
          <p:cNvPr id="4" name="Footer Placeholder 3"/>
          <p:cNvSpPr>
            <a:spLocks noGrp="1"/>
          </p:cNvSpPr>
          <p:nvPr>
            <p:ph type="ftr" sz="quarter" idx="10"/>
          </p:nvPr>
        </p:nvSpPr>
        <p:spPr/>
        <p:txBody>
          <a:bodyPr/>
          <a:lstStyle/>
          <a:p>
            <a:r>
              <a:rPr lang="en-US"/>
              <a:t> </a:t>
            </a:r>
          </a:p>
        </p:txBody>
      </p:sp>
      <p:pic>
        <p:nvPicPr>
          <p:cNvPr id="5" name="Picture 4"/>
          <p:cNvPicPr>
            <a:picLocks noChangeAspect="1"/>
          </p:cNvPicPr>
          <p:nvPr/>
        </p:nvPicPr>
        <p:blipFill>
          <a:blip r:embed="rId2"/>
          <a:stretch>
            <a:fillRect/>
          </a:stretch>
        </p:blipFill>
        <p:spPr>
          <a:xfrm>
            <a:off x="2892849" y="2590800"/>
            <a:ext cx="5153449" cy="3779196"/>
          </a:xfrm>
          <a:prstGeom prst="rect">
            <a:avLst/>
          </a:prstGeom>
        </p:spPr>
      </p:pic>
      <p:sp>
        <p:nvSpPr>
          <p:cNvPr id="6" name="TextBox 5"/>
          <p:cNvSpPr txBox="1"/>
          <p:nvPr/>
        </p:nvSpPr>
        <p:spPr>
          <a:xfrm>
            <a:off x="238549" y="3962400"/>
            <a:ext cx="2654300" cy="646331"/>
          </a:xfrm>
          <a:prstGeom prst="rect">
            <a:avLst/>
          </a:prstGeom>
          <a:noFill/>
        </p:spPr>
        <p:txBody>
          <a:bodyPr wrap="square" rtlCol="0">
            <a:spAutoFit/>
          </a:bodyPr>
          <a:lstStyle/>
          <a:p>
            <a:r>
              <a:rPr lang="en-US" dirty="0"/>
              <a:t>Exit status seven years after first VC</a:t>
            </a:r>
          </a:p>
        </p:txBody>
      </p:sp>
    </p:spTree>
    <p:extLst>
      <p:ext uri="{BB962C8B-B14F-4D97-AF65-F5344CB8AC3E}">
        <p14:creationId xmlns:p14="http://schemas.microsoft.com/office/powerpoint/2010/main" val="636076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Firms are taking longer to exit</a:t>
            </a:r>
          </a:p>
        </p:txBody>
      </p:sp>
      <p:sp>
        <p:nvSpPr>
          <p:cNvPr id="3" name="Content Placeholder 2"/>
          <p:cNvSpPr>
            <a:spLocks noGrp="1"/>
          </p:cNvSpPr>
          <p:nvPr>
            <p:ph idx="1"/>
          </p:nvPr>
        </p:nvSpPr>
        <p:spPr>
          <a:xfrm>
            <a:off x="0" y="914400"/>
            <a:ext cx="9144000" cy="5943600"/>
          </a:xfrm>
        </p:spPr>
        <p:txBody>
          <a:bodyPr/>
          <a:lstStyle/>
          <a:p>
            <a:endParaRPr lang="en-US" sz="2400" dirty="0"/>
          </a:p>
          <a:p>
            <a:r>
              <a:rPr lang="en-US" sz="2400" dirty="0"/>
              <a:t>When VC-backed startups do go public, they are older</a:t>
            </a:r>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694718"/>
            <a:ext cx="5687219" cy="3497336"/>
          </a:xfrm>
          <a:prstGeom prst="rect">
            <a:avLst/>
          </a:prstGeom>
        </p:spPr>
      </p:pic>
      <p:sp>
        <p:nvSpPr>
          <p:cNvPr id="8" name="TextBox 7"/>
          <p:cNvSpPr txBox="1"/>
          <p:nvPr/>
        </p:nvSpPr>
        <p:spPr>
          <a:xfrm>
            <a:off x="7187009" y="5484672"/>
            <a:ext cx="1752600" cy="738664"/>
          </a:xfrm>
          <a:prstGeom prst="rect">
            <a:avLst/>
          </a:prstGeom>
          <a:noFill/>
        </p:spPr>
        <p:txBody>
          <a:bodyPr wrap="square" rtlCol="0">
            <a:spAutoFit/>
          </a:bodyPr>
          <a:lstStyle/>
          <a:p>
            <a:pPr algn="l"/>
            <a:r>
              <a:rPr lang="en-US" sz="1400" dirty="0"/>
              <a:t>Source: Ewens and Farre-Mensa (</a:t>
            </a:r>
            <a:r>
              <a:rPr lang="en-US" sz="1400" i="1" dirty="0"/>
              <a:t>RFS </a:t>
            </a:r>
            <a:r>
              <a:rPr lang="en-US" sz="1400" dirty="0"/>
              <a:t>2020)</a:t>
            </a:r>
          </a:p>
        </p:txBody>
      </p:sp>
    </p:spTree>
    <p:extLst>
      <p:ext uri="{BB962C8B-B14F-4D97-AF65-F5344CB8AC3E}">
        <p14:creationId xmlns:p14="http://schemas.microsoft.com/office/powerpoint/2010/main" val="1295160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One reason: Firms are able to raise large amounts of capital while remaining private…</a:t>
            </a:r>
          </a:p>
        </p:txBody>
      </p:sp>
      <p:sp>
        <p:nvSpPr>
          <p:cNvPr id="3" name="Content Placeholder 2"/>
          <p:cNvSpPr>
            <a:spLocks noGrp="1"/>
          </p:cNvSpPr>
          <p:nvPr>
            <p:ph idx="1"/>
          </p:nvPr>
        </p:nvSpPr>
        <p:spPr>
          <a:xfrm>
            <a:off x="0" y="914400"/>
            <a:ext cx="9144000" cy="5943600"/>
          </a:xfrm>
        </p:spPr>
        <p:txBody>
          <a:bodyPr/>
          <a:lstStyle/>
          <a:p>
            <a:pPr marL="182880" indent="0">
              <a:buNone/>
            </a:pPr>
            <a:r>
              <a:rPr lang="en-US" dirty="0"/>
              <a:t> </a:t>
            </a:r>
          </a:p>
        </p:txBody>
      </p:sp>
      <p:sp>
        <p:nvSpPr>
          <p:cNvPr id="4" name="Footer Placeholder 3"/>
          <p:cNvSpPr>
            <a:spLocks noGrp="1"/>
          </p:cNvSpPr>
          <p:nvPr>
            <p:ph type="ftr" sz="quarter" idx="10"/>
          </p:nvPr>
        </p:nvSpPr>
        <p:spPr/>
        <p:txBody>
          <a:bodyPr/>
          <a:lstStyle/>
          <a:p>
            <a:r>
              <a:rPr lang="en-US"/>
              <a:t> </a:t>
            </a:r>
          </a:p>
        </p:txBody>
      </p:sp>
      <p:sp>
        <p:nvSpPr>
          <p:cNvPr id="7" name="TextBox 6"/>
          <p:cNvSpPr txBox="1"/>
          <p:nvPr/>
        </p:nvSpPr>
        <p:spPr>
          <a:xfrm>
            <a:off x="4800600" y="6321623"/>
            <a:ext cx="4495800" cy="307777"/>
          </a:xfrm>
          <a:prstGeom prst="rect">
            <a:avLst/>
          </a:prstGeom>
          <a:noFill/>
        </p:spPr>
        <p:txBody>
          <a:bodyPr wrap="square" rtlCol="0">
            <a:spAutoFit/>
          </a:bodyPr>
          <a:lstStyle/>
          <a:p>
            <a:pPr algn="l"/>
            <a:r>
              <a:rPr lang="en-US" sz="1400" dirty="0"/>
              <a:t>Source: Ewens and Farre-Mensa (</a:t>
            </a:r>
            <a:r>
              <a:rPr lang="en-US" sz="1400" i="1" dirty="0"/>
              <a:t>RFS </a:t>
            </a:r>
            <a:r>
              <a:rPr lang="en-US" sz="1400" dirty="0"/>
              <a:t>2020)</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59" y="1185386"/>
            <a:ext cx="7642081" cy="4705350"/>
          </a:xfrm>
          <a:prstGeom prst="rect">
            <a:avLst/>
          </a:prstGeom>
        </p:spPr>
      </p:pic>
    </p:spTree>
    <p:extLst>
      <p:ext uri="{BB962C8B-B14F-4D97-AF65-F5344CB8AC3E}">
        <p14:creationId xmlns:p14="http://schemas.microsoft.com/office/powerpoint/2010/main" val="1514449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And so they can grow very big without an IPO</a:t>
            </a:r>
          </a:p>
        </p:txBody>
      </p:sp>
      <p:sp>
        <p:nvSpPr>
          <p:cNvPr id="3" name="Content Placeholder 2"/>
          <p:cNvSpPr>
            <a:spLocks noGrp="1"/>
          </p:cNvSpPr>
          <p:nvPr>
            <p:ph idx="1"/>
          </p:nvPr>
        </p:nvSpPr>
        <p:spPr>
          <a:xfrm>
            <a:off x="0" y="914400"/>
            <a:ext cx="9144000" cy="5962650"/>
          </a:xfrm>
        </p:spPr>
        <p:txBody>
          <a:bodyPr/>
          <a:lstStyle/>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pic>
        <p:nvPicPr>
          <p:cNvPr id="6" name="Picture 5"/>
          <p:cNvPicPr>
            <a:picLocks noChangeAspect="1"/>
          </p:cNvPicPr>
          <p:nvPr/>
        </p:nvPicPr>
        <p:blipFill>
          <a:blip r:embed="rId2"/>
          <a:stretch>
            <a:fillRect/>
          </a:stretch>
        </p:blipFill>
        <p:spPr>
          <a:xfrm>
            <a:off x="1501302" y="1105082"/>
            <a:ext cx="6141396" cy="5524318"/>
          </a:xfrm>
          <a:prstGeom prst="rect">
            <a:avLst/>
          </a:prstGeom>
        </p:spPr>
      </p:pic>
      <p:sp>
        <p:nvSpPr>
          <p:cNvPr id="7" name="TextBox 6"/>
          <p:cNvSpPr txBox="1"/>
          <p:nvPr/>
        </p:nvSpPr>
        <p:spPr>
          <a:xfrm>
            <a:off x="7696200" y="5675293"/>
            <a:ext cx="1524000" cy="954107"/>
          </a:xfrm>
          <a:prstGeom prst="rect">
            <a:avLst/>
          </a:prstGeom>
          <a:noFill/>
        </p:spPr>
        <p:txBody>
          <a:bodyPr wrap="square" rtlCol="0">
            <a:spAutoFit/>
          </a:bodyPr>
          <a:lstStyle/>
          <a:p>
            <a:pPr algn="l"/>
            <a:r>
              <a:rPr lang="en-US" sz="1400" dirty="0"/>
              <a:t>Source: Ewens and Farre-Mensa (</a:t>
            </a:r>
            <a:r>
              <a:rPr lang="en-US" sz="1400" i="1" dirty="0"/>
              <a:t>RFS</a:t>
            </a:r>
            <a:r>
              <a:rPr lang="en-US" sz="1400" dirty="0"/>
              <a:t> 2020)</a:t>
            </a:r>
          </a:p>
        </p:txBody>
      </p:sp>
    </p:spTree>
    <p:extLst>
      <p:ext uri="{BB962C8B-B14F-4D97-AF65-F5344CB8AC3E}">
        <p14:creationId xmlns:p14="http://schemas.microsoft.com/office/powerpoint/2010/main" val="1229720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Public vs private markets</a:t>
            </a:r>
          </a:p>
        </p:txBody>
      </p:sp>
      <p:sp>
        <p:nvSpPr>
          <p:cNvPr id="3" name="Content Placeholder 2"/>
          <p:cNvSpPr>
            <a:spLocks noGrp="1"/>
          </p:cNvSpPr>
          <p:nvPr>
            <p:ph idx="1"/>
          </p:nvPr>
        </p:nvSpPr>
        <p:spPr/>
        <p:txBody>
          <a:bodyPr/>
          <a:lstStyle/>
          <a:p>
            <a:pPr marL="182880" indent="0">
              <a:buNone/>
            </a:pPr>
            <a:r>
              <a:rPr lang="en-US" dirty="0"/>
              <a:t> </a:t>
            </a:r>
          </a:p>
          <a:p>
            <a:endParaRPr lang="en-US" dirty="0"/>
          </a:p>
        </p:txBody>
      </p:sp>
      <p:sp>
        <p:nvSpPr>
          <p:cNvPr id="4" name="Footer Placeholder 3"/>
          <p:cNvSpPr>
            <a:spLocks noGrp="1"/>
          </p:cNvSpPr>
          <p:nvPr>
            <p:ph type="ftr" sz="quarter" idx="10"/>
          </p:nvPr>
        </p:nvSpPr>
        <p:spPr/>
        <p:txBody>
          <a:bodyPr/>
          <a:lstStyle/>
          <a:p>
            <a:r>
              <a:rPr lang="en-US"/>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84" y="1016203"/>
            <a:ext cx="6937831" cy="5047543"/>
          </a:xfrm>
          <a:prstGeom prst="rect">
            <a:avLst/>
          </a:prstGeom>
        </p:spPr>
      </p:pic>
      <p:sp>
        <p:nvSpPr>
          <p:cNvPr id="8" name="TextBox 7"/>
          <p:cNvSpPr txBox="1"/>
          <p:nvPr/>
        </p:nvSpPr>
        <p:spPr>
          <a:xfrm>
            <a:off x="5486400" y="6302573"/>
            <a:ext cx="3657600" cy="307777"/>
          </a:xfrm>
          <a:prstGeom prst="rect">
            <a:avLst/>
          </a:prstGeom>
          <a:noFill/>
        </p:spPr>
        <p:txBody>
          <a:bodyPr wrap="square" rtlCol="0">
            <a:spAutoFit/>
          </a:bodyPr>
          <a:lstStyle/>
          <a:p>
            <a:pPr algn="l"/>
            <a:r>
              <a:rPr lang="en-US" sz="1400" dirty="0"/>
              <a:t>Source: Ewens and Farre-Mensa (2021)</a:t>
            </a:r>
          </a:p>
        </p:txBody>
      </p:sp>
    </p:spTree>
    <p:extLst>
      <p:ext uri="{BB962C8B-B14F-4D97-AF65-F5344CB8AC3E}">
        <p14:creationId xmlns:p14="http://schemas.microsoft.com/office/powerpoint/2010/main" val="2690935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Not everyone is happy that exits are taking longer…</a:t>
            </a:r>
          </a:p>
        </p:txBody>
      </p:sp>
      <p:sp>
        <p:nvSpPr>
          <p:cNvPr id="3" name="Content Placeholder 2"/>
          <p:cNvSpPr>
            <a:spLocks noGrp="1"/>
          </p:cNvSpPr>
          <p:nvPr>
            <p:ph idx="1"/>
          </p:nvPr>
        </p:nvSpPr>
        <p:spPr/>
        <p:txBody>
          <a:bodyPr/>
          <a:lstStyle/>
          <a:p>
            <a:r>
              <a:rPr lang="en-US" dirty="0"/>
              <a:t>Of course, this is potentially problematic for VCs, because it means that they are having a hard time liquidating their investments and returning their capital to LPs. </a:t>
            </a:r>
          </a:p>
          <a:p>
            <a:endParaRPr lang="en-US" dirty="0"/>
          </a:p>
        </p:txBody>
      </p:sp>
      <p:sp>
        <p:nvSpPr>
          <p:cNvPr id="4" name="Footer Placeholder 3"/>
          <p:cNvSpPr>
            <a:spLocks noGrp="1"/>
          </p:cNvSpPr>
          <p:nvPr>
            <p:ph type="ftr" sz="quarter" idx="10"/>
          </p:nvPr>
        </p:nvSpPr>
        <p:spPr/>
        <p:txBody>
          <a:bodyPr/>
          <a:lstStyle/>
          <a:p>
            <a:r>
              <a:rPr lang="en-US"/>
              <a:t> </a:t>
            </a:r>
          </a:p>
        </p:txBody>
      </p:sp>
      <p:pic>
        <p:nvPicPr>
          <p:cNvPr id="6" name="Picture 5"/>
          <p:cNvPicPr>
            <a:picLocks noChangeAspect="1"/>
          </p:cNvPicPr>
          <p:nvPr/>
        </p:nvPicPr>
        <p:blipFill>
          <a:blip r:embed="rId2"/>
          <a:stretch>
            <a:fillRect/>
          </a:stretch>
        </p:blipFill>
        <p:spPr>
          <a:xfrm>
            <a:off x="637309" y="4657725"/>
            <a:ext cx="6029325" cy="1857375"/>
          </a:xfrm>
          <a:prstGeom prst="rect">
            <a:avLst/>
          </a:prstGeom>
        </p:spPr>
      </p:pic>
      <p:pic>
        <p:nvPicPr>
          <p:cNvPr id="7" name="Picture 6"/>
          <p:cNvPicPr>
            <a:picLocks noChangeAspect="1"/>
          </p:cNvPicPr>
          <p:nvPr/>
        </p:nvPicPr>
        <p:blipFill>
          <a:blip r:embed="rId3"/>
          <a:stretch>
            <a:fillRect/>
          </a:stretch>
        </p:blipFill>
        <p:spPr>
          <a:xfrm>
            <a:off x="637309" y="2243292"/>
            <a:ext cx="5334000" cy="2300133"/>
          </a:xfrm>
          <a:prstGeom prst="rect">
            <a:avLst/>
          </a:prstGeom>
        </p:spPr>
      </p:pic>
    </p:spTree>
    <p:extLst>
      <p:ext uri="{BB962C8B-B14F-4D97-AF65-F5344CB8AC3E}">
        <p14:creationId xmlns:p14="http://schemas.microsoft.com/office/powerpoint/2010/main" val="1854290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dirty="0"/>
              <a:t>But founders have increasing bargaining power to make exit decisions, which allows them to delay exits – even if VCs are not happy about it</a:t>
            </a:r>
          </a:p>
        </p:txBody>
      </p:sp>
      <p:sp>
        <p:nvSpPr>
          <p:cNvPr id="3" name="Content Placeholder 2"/>
          <p:cNvSpPr>
            <a:spLocks noGrp="1"/>
          </p:cNvSpPr>
          <p:nvPr>
            <p:ph idx="1"/>
          </p:nvPr>
        </p:nvSpPr>
        <p:spPr>
          <a:xfrm>
            <a:off x="0" y="914400"/>
            <a:ext cx="9144000" cy="5943600"/>
          </a:xfrm>
        </p:spPr>
        <p:txBody>
          <a:bodyPr/>
          <a:lstStyle/>
          <a:p>
            <a:pPr marL="182880" indent="0">
              <a:buNone/>
            </a:pPr>
            <a:r>
              <a:rPr lang="en-US" dirty="0"/>
              <a:t> </a:t>
            </a:r>
          </a:p>
        </p:txBody>
      </p:sp>
      <p:sp>
        <p:nvSpPr>
          <p:cNvPr id="4" name="Footer Placeholder 3"/>
          <p:cNvSpPr>
            <a:spLocks noGrp="1"/>
          </p:cNvSpPr>
          <p:nvPr>
            <p:ph type="ftr" sz="quarter" idx="10"/>
          </p:nvPr>
        </p:nvSpPr>
        <p:spPr/>
        <p:txBody>
          <a:bodyPr/>
          <a:lstStyle/>
          <a:p>
            <a:r>
              <a:rPr lang="en-US"/>
              <a:t> </a:t>
            </a:r>
          </a:p>
        </p:txBody>
      </p:sp>
      <p:sp>
        <p:nvSpPr>
          <p:cNvPr id="8" name="TextBox 7"/>
          <p:cNvSpPr txBox="1"/>
          <p:nvPr/>
        </p:nvSpPr>
        <p:spPr>
          <a:xfrm>
            <a:off x="5486400" y="6302573"/>
            <a:ext cx="3657600" cy="307777"/>
          </a:xfrm>
          <a:prstGeom prst="rect">
            <a:avLst/>
          </a:prstGeom>
          <a:noFill/>
        </p:spPr>
        <p:txBody>
          <a:bodyPr wrap="square" rtlCol="0">
            <a:spAutoFit/>
          </a:bodyPr>
          <a:lstStyle/>
          <a:p>
            <a:pPr algn="l"/>
            <a:r>
              <a:rPr lang="en-US" sz="1400" dirty="0"/>
              <a:t>Source: Ewens and Farre-Mensa (2021)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265" y="1121970"/>
            <a:ext cx="7043335" cy="5124301"/>
          </a:xfrm>
          <a:prstGeom prst="rect">
            <a:avLst/>
          </a:prstGeom>
        </p:spPr>
      </p:pic>
    </p:spTree>
    <p:extLst>
      <p:ext uri="{BB962C8B-B14F-4D97-AF65-F5344CB8AC3E}">
        <p14:creationId xmlns:p14="http://schemas.microsoft.com/office/powerpoint/2010/main" val="29072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behind these changes?</a:t>
            </a:r>
          </a:p>
        </p:txBody>
      </p:sp>
      <p:sp>
        <p:nvSpPr>
          <p:cNvPr id="3" name="Content Placeholder 2"/>
          <p:cNvSpPr>
            <a:spLocks noGrp="1"/>
          </p:cNvSpPr>
          <p:nvPr>
            <p:ph idx="1"/>
          </p:nvPr>
        </p:nvSpPr>
        <p:spPr/>
        <p:txBody>
          <a:bodyPr/>
          <a:lstStyle/>
          <a:p>
            <a:r>
              <a:rPr lang="en-US" dirty="0"/>
              <a:t>Demand-side changes</a:t>
            </a:r>
          </a:p>
          <a:p>
            <a:pPr lvl="1"/>
            <a:r>
              <a:rPr lang="en-US" dirty="0"/>
              <a:t>Technological innovations appear to have decreased startups’ capital needs, particularly during the initial, experimental stage of the entrepreneurial process—when capital is most expensive</a:t>
            </a:r>
          </a:p>
          <a:p>
            <a:pPr lvl="2"/>
            <a:r>
              <a:rPr lang="en-US" dirty="0"/>
              <a:t>E.g., cloud computing’s emergence in 2006 makes it possible for new startups to build software products without significant upfront investments, allowing them to raise smaller initial financing rounds (Ewens, Nanda, Rhodes-</a:t>
            </a:r>
            <a:r>
              <a:rPr lang="en-US" dirty="0" err="1"/>
              <a:t>Kropf</a:t>
            </a:r>
            <a:r>
              <a:rPr lang="en-US" i="1" dirty="0"/>
              <a:t> JFE </a:t>
            </a:r>
            <a:r>
              <a:rPr lang="en-US" dirty="0"/>
              <a:t>2018) </a:t>
            </a:r>
          </a:p>
          <a:p>
            <a:pPr lvl="2"/>
            <a:r>
              <a:rPr lang="en-US" dirty="0"/>
              <a:t>Innovations such as CRISPR, a low-cost gene editing technology (</a:t>
            </a:r>
            <a:r>
              <a:rPr lang="en-US" dirty="0" err="1"/>
              <a:t>Plumer</a:t>
            </a:r>
            <a:r>
              <a:rPr lang="en-US" dirty="0"/>
              <a:t> et al. 2018), could have a similar impact in the biotechnology industry</a:t>
            </a:r>
          </a:p>
          <a:p>
            <a:endParaRPr lang="en-US" dirty="0"/>
          </a:p>
          <a:p>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3640986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behind these changes?</a:t>
            </a:r>
          </a:p>
        </p:txBody>
      </p:sp>
      <p:sp>
        <p:nvSpPr>
          <p:cNvPr id="3" name="Content Placeholder 2"/>
          <p:cNvSpPr>
            <a:spLocks noGrp="1"/>
          </p:cNvSpPr>
          <p:nvPr>
            <p:ph idx="1"/>
          </p:nvPr>
        </p:nvSpPr>
        <p:spPr>
          <a:xfrm>
            <a:off x="0" y="897556"/>
            <a:ext cx="9144000" cy="5715000"/>
          </a:xfrm>
        </p:spPr>
        <p:txBody>
          <a:bodyPr/>
          <a:lstStyle/>
          <a:p>
            <a:r>
              <a:rPr lang="en-US" dirty="0"/>
              <a:t>Supply-side changes (I)</a:t>
            </a:r>
          </a:p>
          <a:p>
            <a:pPr lvl="1"/>
            <a:r>
              <a:rPr lang="en-US" dirty="0"/>
              <a:t>More capital allocated to VC and PE funds by some of their major LPs, </a:t>
            </a:r>
            <a:r>
              <a:rPr lang="en-US" dirty="0" err="1"/>
              <a:t>s.a.</a:t>
            </a:r>
            <a:r>
              <a:rPr lang="en-US" dirty="0"/>
              <a:t> higher-</a:t>
            </a:r>
            <a:r>
              <a:rPr lang="en-US" dirty="0" err="1"/>
              <a:t>ed</a:t>
            </a:r>
            <a:r>
              <a:rPr lang="en-US" dirty="0"/>
              <a:t> endowments and public pension funds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Why? Higher expected returns help decrease public pension fund gap</a:t>
            </a:r>
          </a:p>
        </p:txBody>
      </p:sp>
      <p:sp>
        <p:nvSpPr>
          <p:cNvPr id="4" name="Footer Placeholder 3"/>
          <p:cNvSpPr>
            <a:spLocks noGrp="1"/>
          </p:cNvSpPr>
          <p:nvPr>
            <p:ph type="ftr" sz="quarter" idx="10"/>
          </p:nvPr>
        </p:nvSpPr>
        <p:spPr/>
        <p:txBody>
          <a:bodyPr/>
          <a:lstStyle/>
          <a:p>
            <a:r>
              <a:rPr lang="en-US"/>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362200"/>
            <a:ext cx="4817886" cy="3505200"/>
          </a:xfrm>
          <a:prstGeom prst="rect">
            <a:avLst/>
          </a:prstGeom>
        </p:spPr>
      </p:pic>
      <p:sp>
        <p:nvSpPr>
          <p:cNvPr id="7" name="TextBox 6"/>
          <p:cNvSpPr txBox="1"/>
          <p:nvPr/>
        </p:nvSpPr>
        <p:spPr>
          <a:xfrm>
            <a:off x="7315200" y="5128736"/>
            <a:ext cx="1524000" cy="738664"/>
          </a:xfrm>
          <a:prstGeom prst="rect">
            <a:avLst/>
          </a:prstGeom>
          <a:noFill/>
        </p:spPr>
        <p:txBody>
          <a:bodyPr wrap="square" rtlCol="0">
            <a:spAutoFit/>
          </a:bodyPr>
          <a:lstStyle/>
          <a:p>
            <a:pPr algn="l"/>
            <a:r>
              <a:rPr lang="en-US" sz="1400" dirty="0"/>
              <a:t>Source: Ewens and Farre-Mensa (2021)</a:t>
            </a:r>
          </a:p>
        </p:txBody>
      </p:sp>
    </p:spTree>
    <p:extLst>
      <p:ext uri="{BB962C8B-B14F-4D97-AF65-F5344CB8AC3E}">
        <p14:creationId xmlns:p14="http://schemas.microsoft.com/office/powerpoint/2010/main" val="177567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3" name="Content Placeholder 2"/>
          <p:cNvSpPr>
            <a:spLocks noGrp="1"/>
          </p:cNvSpPr>
          <p:nvPr>
            <p:ph idx="1"/>
          </p:nvPr>
        </p:nvSpPr>
        <p:spPr/>
        <p:txBody>
          <a:bodyPr/>
          <a:lstStyle/>
          <a:p>
            <a:pPr marL="594360" lvl="1">
              <a:buFontTx/>
              <a:buChar char="•"/>
            </a:pPr>
            <a:endParaRPr lang="en-US" sz="1200" dirty="0"/>
          </a:p>
          <a:p>
            <a:pPr marL="594360" lvl="1">
              <a:buFontTx/>
              <a:buChar char="•"/>
            </a:pPr>
            <a:r>
              <a:rPr lang="en-US" sz="2200" dirty="0"/>
              <a:t>What is factually different btw public and private firms?</a:t>
            </a:r>
          </a:p>
          <a:p>
            <a:pPr marL="594360" lvl="1">
              <a:buFontTx/>
              <a:buChar char="•"/>
            </a:pPr>
            <a:endParaRPr lang="en-US" sz="2200" dirty="0"/>
          </a:p>
          <a:p>
            <a:pPr marL="594360" lvl="1">
              <a:buFontTx/>
              <a:buChar char="•"/>
            </a:pPr>
            <a:r>
              <a:rPr lang="en-US" sz="2200" dirty="0"/>
              <a:t>What are the economic differences stemming from these factual differences?</a:t>
            </a:r>
          </a:p>
          <a:p>
            <a:pPr marL="594360" lvl="1">
              <a:buFontTx/>
              <a:buChar char="•"/>
            </a:pPr>
            <a:endParaRPr lang="en-US" sz="2200" dirty="0"/>
          </a:p>
          <a:p>
            <a:pPr marL="594360" lvl="1">
              <a:buFontTx/>
              <a:buChar char="•"/>
            </a:pPr>
            <a:r>
              <a:rPr lang="en-US" sz="2200" dirty="0"/>
              <a:t>What are the differences in the behavior of public and private firms?</a:t>
            </a:r>
          </a:p>
          <a:p>
            <a:pPr marL="1039622" lvl="3"/>
            <a:r>
              <a:rPr lang="en-US" sz="2300" dirty="0"/>
              <a:t>Identification challenges</a:t>
            </a:r>
            <a:endParaRPr lang="en-US" sz="2300" dirty="0">
              <a:sym typeface="Wingdings" panose="05000000000000000000" pitchFamily="2" charset="2"/>
            </a:endParaRPr>
          </a:p>
          <a:p>
            <a:pPr marL="941832" lvl="2"/>
            <a:endParaRPr lang="en-US" sz="2200" dirty="0"/>
          </a:p>
          <a:p>
            <a:pPr marL="594360" lvl="1">
              <a:buFontTx/>
              <a:buChar char="•"/>
            </a:pPr>
            <a:r>
              <a:rPr lang="en-US" sz="2200" dirty="0"/>
              <a:t>Changes in the entrepreneurial finance landscape over the last two decades</a:t>
            </a:r>
          </a:p>
          <a:p>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420164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behind these changes?</a:t>
            </a:r>
          </a:p>
        </p:txBody>
      </p:sp>
      <p:sp>
        <p:nvSpPr>
          <p:cNvPr id="3" name="Content Placeholder 2"/>
          <p:cNvSpPr>
            <a:spLocks noGrp="1"/>
          </p:cNvSpPr>
          <p:nvPr>
            <p:ph idx="1"/>
          </p:nvPr>
        </p:nvSpPr>
        <p:spPr>
          <a:xfrm>
            <a:off x="0" y="897556"/>
            <a:ext cx="9144000" cy="5715000"/>
          </a:xfrm>
        </p:spPr>
        <p:txBody>
          <a:bodyPr/>
          <a:lstStyle/>
          <a:p>
            <a:r>
              <a:rPr lang="en-US" dirty="0"/>
              <a:t>Supply-side changes (II)</a:t>
            </a:r>
          </a:p>
          <a:p>
            <a:pPr lvl="1"/>
            <a:r>
              <a:rPr lang="en-US" dirty="0"/>
              <a:t>New, non-traditional investors have entered entrepreneurial finance market, particularly late-stage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Why? For traditional public investors </a:t>
            </a:r>
            <a:r>
              <a:rPr lang="en-US" dirty="0" err="1"/>
              <a:t>s.a.</a:t>
            </a:r>
            <a:r>
              <a:rPr lang="en-US" dirty="0"/>
              <a:t> mutual funds and hedge funds, investing in private firms can help them beat passively managed index funds and ETFs—and so justify their higher fees</a:t>
            </a:r>
          </a:p>
        </p:txBody>
      </p:sp>
      <p:sp>
        <p:nvSpPr>
          <p:cNvPr id="4" name="Footer Placeholder 3"/>
          <p:cNvSpPr>
            <a:spLocks noGrp="1"/>
          </p:cNvSpPr>
          <p:nvPr>
            <p:ph type="ftr" sz="quarter" idx="10"/>
          </p:nvPr>
        </p:nvSpPr>
        <p:spPr/>
        <p:txBody>
          <a:bodyPr/>
          <a:lstStyle/>
          <a:p>
            <a:r>
              <a:rPr lang="en-US"/>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714" y="2362200"/>
            <a:ext cx="5163330" cy="3179144"/>
          </a:xfrm>
          <a:prstGeom prst="rect">
            <a:avLst/>
          </a:prstGeom>
        </p:spPr>
      </p:pic>
      <p:sp>
        <p:nvSpPr>
          <p:cNvPr id="7" name="TextBox 6"/>
          <p:cNvSpPr txBox="1"/>
          <p:nvPr/>
        </p:nvSpPr>
        <p:spPr>
          <a:xfrm>
            <a:off x="7458522" y="4724400"/>
            <a:ext cx="1524000" cy="738664"/>
          </a:xfrm>
          <a:prstGeom prst="rect">
            <a:avLst/>
          </a:prstGeom>
          <a:noFill/>
        </p:spPr>
        <p:txBody>
          <a:bodyPr wrap="square" rtlCol="0">
            <a:spAutoFit/>
          </a:bodyPr>
          <a:lstStyle/>
          <a:p>
            <a:pPr algn="l"/>
            <a:r>
              <a:rPr lang="en-US" sz="1400" dirty="0"/>
              <a:t>Source: Ewens and Farre-Mensa (2020)</a:t>
            </a:r>
          </a:p>
        </p:txBody>
      </p:sp>
    </p:spTree>
    <p:extLst>
      <p:ext uri="{BB962C8B-B14F-4D97-AF65-F5344CB8AC3E}">
        <p14:creationId xmlns:p14="http://schemas.microsoft.com/office/powerpoint/2010/main" val="2864907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New equilibrium in entrepreneurial finance market</a:t>
            </a:r>
          </a:p>
        </p:txBody>
      </p:sp>
      <p:sp>
        <p:nvSpPr>
          <p:cNvPr id="3" name="Content Placeholder 2"/>
          <p:cNvSpPr>
            <a:spLocks noGrp="1"/>
          </p:cNvSpPr>
          <p:nvPr>
            <p:ph idx="1"/>
          </p:nvPr>
        </p:nvSpPr>
        <p:spPr/>
        <p:txBody>
          <a:bodyPr/>
          <a:lstStyle/>
          <a:p>
            <a:r>
              <a:rPr lang="en-US" dirty="0"/>
              <a:t>Number of listed firms has fallen sharply</a:t>
            </a:r>
          </a:p>
          <a:p>
            <a:endParaRPr lang="en-US" dirty="0"/>
          </a:p>
          <a:p>
            <a:r>
              <a:rPr lang="en-US" dirty="0"/>
              <a:t>Capital has flowed to the private markets, particularly in late-stage rounds, both via traditional startup investors such as VC funds and via non-traditional investors such as PE, mutual, and hedge funds</a:t>
            </a:r>
          </a:p>
          <a:p>
            <a:endParaRPr lang="en-US" dirty="0"/>
          </a:p>
          <a:p>
            <a:r>
              <a:rPr lang="en-US" dirty="0"/>
              <a:t>New equilibrium in the entrepreneurial finance market features seemingly higher valuations for private firms and more founder-friendly contracts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235492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public, private, and semi-public firms</a:t>
            </a:r>
            <a:endParaRPr lang="en-US" sz="2800" dirty="0"/>
          </a:p>
        </p:txBody>
      </p:sp>
      <p:sp>
        <p:nvSpPr>
          <p:cNvPr id="3" name="Content Placeholder 2"/>
          <p:cNvSpPr>
            <a:spLocks noGrp="1"/>
          </p:cNvSpPr>
          <p:nvPr>
            <p:ph idx="1"/>
          </p:nvPr>
        </p:nvSpPr>
        <p:spPr/>
        <p:txBody>
          <a:bodyPr/>
          <a:lstStyle/>
          <a:p>
            <a:r>
              <a:rPr lang="en-US" sz="2000" dirty="0" smtClean="0"/>
              <a:t>Public firm = Firm whose shares are listed in a major stock exchange (in the U.S., NYSE or Nasdaq) </a:t>
            </a:r>
            <a:r>
              <a:rPr lang="en-US" sz="2000" dirty="0" smtClean="0">
                <a:sym typeface="Wingdings" panose="05000000000000000000" pitchFamily="2" charset="2"/>
              </a:rPr>
              <a:t> Shares need to be registered </a:t>
            </a:r>
            <a:r>
              <a:rPr lang="en-US" sz="1800" dirty="0" smtClean="0">
                <a:sym typeface="Wingdings" panose="05000000000000000000" pitchFamily="2" charset="2"/>
              </a:rPr>
              <a:t>(file Form S-1)</a:t>
            </a:r>
            <a:endParaRPr lang="en-US" sz="1800" dirty="0" smtClean="0"/>
          </a:p>
          <a:p>
            <a:r>
              <a:rPr lang="en-US" sz="2000" dirty="0" smtClean="0"/>
              <a:t>Gray area (“semi-public” firms). Two types:</a:t>
            </a:r>
          </a:p>
          <a:p>
            <a:pPr lvl="1"/>
            <a:r>
              <a:rPr lang="en-US" dirty="0" smtClean="0"/>
              <a:t>Firms w/ shares listed in “minor” exchanges (e.g., OTC, BB, pink sheets). Aka </a:t>
            </a:r>
            <a:r>
              <a:rPr lang="en-US" dirty="0"/>
              <a:t>“Twilight </a:t>
            </a:r>
            <a:r>
              <a:rPr lang="en-US" dirty="0" smtClean="0"/>
              <a:t>Zone.” See </a:t>
            </a:r>
            <a:r>
              <a:rPr lang="en-US" dirty="0" smtClean="0">
                <a:hlinkClick r:id="rId2"/>
              </a:rPr>
              <a:t>https://www.otcmarkets.com</a:t>
            </a:r>
            <a:endParaRPr lang="en-US" dirty="0" smtClean="0"/>
          </a:p>
          <a:p>
            <a:pPr lvl="1"/>
            <a:endParaRPr lang="en-US" dirty="0" smtClean="0"/>
          </a:p>
          <a:p>
            <a:pPr marL="1146175" lvl="3" indent="0">
              <a:buNone/>
            </a:pPr>
            <a:endParaRPr lang="en-US" dirty="0" smtClean="0"/>
          </a:p>
          <a:p>
            <a:pPr lvl="4"/>
            <a:r>
              <a:rPr lang="en-US" sz="1600" dirty="0" smtClean="0"/>
              <a:t>Mix of “fallen angels” &amp; “rising stars</a:t>
            </a:r>
            <a:r>
              <a:rPr lang="en-US" sz="1600" dirty="0"/>
              <a:t>” (</a:t>
            </a:r>
            <a:r>
              <a:rPr lang="en-US" sz="1600" dirty="0" err="1" smtClean="0"/>
              <a:t>Brüggemann</a:t>
            </a:r>
            <a:r>
              <a:rPr lang="en-US" sz="1600" dirty="0" smtClean="0"/>
              <a:t> et al. </a:t>
            </a:r>
            <a:r>
              <a:rPr lang="en-US" sz="1600" dirty="0"/>
              <a:t>(</a:t>
            </a:r>
            <a:r>
              <a:rPr lang="en-US" sz="1600" i="1" dirty="0" smtClean="0"/>
              <a:t>RFS </a:t>
            </a:r>
            <a:r>
              <a:rPr lang="en-US" sz="1600" dirty="0" smtClean="0"/>
              <a:t>2018): ~10,000 firms 2001-2010)</a:t>
            </a:r>
          </a:p>
          <a:p>
            <a:pPr lvl="1"/>
            <a:r>
              <a:rPr lang="en-US" dirty="0" smtClean="0"/>
              <a:t>Firms that have to file </a:t>
            </a:r>
            <a:r>
              <a:rPr lang="en-US" dirty="0" err="1" smtClean="0"/>
              <a:t>financ</a:t>
            </a:r>
            <a:r>
              <a:rPr lang="en-US" dirty="0" smtClean="0"/>
              <a:t>. statements w/ SEC</a:t>
            </a:r>
            <a:r>
              <a:rPr lang="en-US" sz="1600" dirty="0" smtClean="0"/>
              <a:t>. </a:t>
            </a:r>
            <a:r>
              <a:rPr lang="en-US" sz="1800" dirty="0" smtClean="0"/>
              <a:t>Two potential reasons:</a:t>
            </a:r>
            <a:r>
              <a:rPr lang="en-US" sz="2400" dirty="0" smtClean="0"/>
              <a:t> </a:t>
            </a:r>
            <a:endParaRPr lang="en-US" dirty="0" smtClean="0"/>
          </a:p>
          <a:p>
            <a:pPr lvl="3"/>
            <a:r>
              <a:rPr lang="en-US" dirty="0" smtClean="0"/>
              <a:t>Above </a:t>
            </a:r>
            <a:r>
              <a:rPr lang="en-US" dirty="0" smtClean="0">
                <a:hlinkClick r:id="rId3"/>
              </a:rPr>
              <a:t>filing thresholds</a:t>
            </a:r>
            <a:r>
              <a:rPr lang="en-US" dirty="0" smtClean="0"/>
              <a:t> ($10 M assets </a:t>
            </a:r>
            <a:r>
              <a:rPr lang="en-US" u="sng" dirty="0" smtClean="0"/>
              <a:t>and</a:t>
            </a:r>
            <a:r>
              <a:rPr lang="en-US" i="1" dirty="0" smtClean="0"/>
              <a:t> </a:t>
            </a:r>
            <a:r>
              <a:rPr lang="en-US" dirty="0" smtClean="0"/>
              <a:t>&gt;= 2,000 shareholders </a:t>
            </a:r>
            <a:r>
              <a:rPr lang="en-US" sz="1800" dirty="0" smtClean="0"/>
              <a:t>(500 pre JOBS Act)</a:t>
            </a:r>
            <a:r>
              <a:rPr lang="en-US" dirty="0" smtClean="0"/>
              <a:t>)</a:t>
            </a:r>
          </a:p>
          <a:p>
            <a:pPr lvl="3"/>
            <a:r>
              <a:rPr lang="en-US" dirty="0" smtClean="0"/>
              <a:t>Have chosen to register their equity or debt securities (e.g., have public bonds)</a:t>
            </a:r>
          </a:p>
          <a:p>
            <a:pPr lvl="4">
              <a:buFont typeface="Wingdings" panose="05000000000000000000" pitchFamily="2" charset="2"/>
              <a:buChar char="§"/>
            </a:pPr>
            <a:r>
              <a:rPr lang="en-US" dirty="0" smtClean="0"/>
              <a:t>Either registered in current year, or in past year and still </a:t>
            </a:r>
            <a:r>
              <a:rPr lang="en-US" dirty="0"/>
              <a:t>have </a:t>
            </a:r>
            <a:r>
              <a:rPr lang="en-US" dirty="0" smtClean="0"/>
              <a:t>&gt;= 300 </a:t>
            </a:r>
            <a:r>
              <a:rPr lang="en-US" dirty="0" err="1" smtClean="0"/>
              <a:t>recordholders</a:t>
            </a:r>
            <a:endParaRPr lang="en-US" dirty="0" smtClean="0"/>
          </a:p>
          <a:p>
            <a:pPr lvl="4">
              <a:spcBef>
                <a:spcPts val="1200"/>
              </a:spcBef>
            </a:pPr>
            <a:r>
              <a:rPr lang="en-US" sz="1500" dirty="0" smtClean="0"/>
              <a:t>Gao</a:t>
            </a:r>
            <a:r>
              <a:rPr lang="en-US" sz="1500" dirty="0"/>
              <a:t>, Harford, and Li </a:t>
            </a:r>
            <a:r>
              <a:rPr lang="en-US" sz="1500" i="1" dirty="0"/>
              <a:t>JFE</a:t>
            </a:r>
            <a:r>
              <a:rPr lang="en-US" sz="1500" dirty="0"/>
              <a:t> 2013: ~3,600 firms </a:t>
            </a:r>
            <a:r>
              <a:rPr lang="en-US" sz="1500" dirty="0" smtClean="0"/>
              <a:t>1995-2011</a:t>
            </a:r>
          </a:p>
          <a:p>
            <a:r>
              <a:rPr lang="en-US" sz="2100" dirty="0" smtClean="0"/>
              <a:t>(Pure) private </a:t>
            </a:r>
            <a:r>
              <a:rPr lang="en-US" sz="2100" dirty="0"/>
              <a:t>firm = All other </a:t>
            </a:r>
            <a:r>
              <a:rPr lang="en-US" sz="2100" dirty="0" smtClean="0"/>
              <a:t>firms </a:t>
            </a:r>
            <a:endParaRPr lang="en-US" sz="2100" dirty="0"/>
          </a:p>
          <a:p>
            <a:pPr lvl="3"/>
            <a:endParaRPr lang="en-US" dirty="0" smtClean="0"/>
          </a:p>
          <a:p>
            <a:pPr lvl="2"/>
            <a:endParaRPr lang="en-US"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4"/>
          <a:stretch>
            <a:fillRect/>
          </a:stretch>
        </p:blipFill>
        <p:spPr>
          <a:xfrm>
            <a:off x="1371600" y="2930768"/>
            <a:ext cx="5562600" cy="696421"/>
          </a:xfrm>
          <a:prstGeom prst="rect">
            <a:avLst/>
          </a:prstGeom>
        </p:spPr>
      </p:pic>
    </p:spTree>
    <p:extLst>
      <p:ext uri="{BB962C8B-B14F-4D97-AF65-F5344CB8AC3E}">
        <p14:creationId xmlns:p14="http://schemas.microsoft.com/office/powerpoint/2010/main" val="392536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 different btw public and private firms?</a:t>
            </a:r>
          </a:p>
        </p:txBody>
      </p:sp>
      <p:sp>
        <p:nvSpPr>
          <p:cNvPr id="3" name="Content Placeholder 2"/>
          <p:cNvSpPr>
            <a:spLocks noGrp="1"/>
          </p:cNvSpPr>
          <p:nvPr>
            <p:ph idx="1"/>
          </p:nvPr>
        </p:nvSpPr>
        <p:spPr/>
        <p:txBody>
          <a:bodyPr/>
          <a:lstStyle/>
          <a:p>
            <a:r>
              <a:rPr lang="en-US" sz="2000" dirty="0"/>
              <a:t>What changes when a firm registers and lists its shares?</a:t>
            </a:r>
          </a:p>
          <a:p>
            <a:pPr lvl="1"/>
            <a:r>
              <a:rPr lang="en-US" dirty="0">
                <a:solidFill>
                  <a:srgbClr val="0000FF"/>
                </a:solidFill>
              </a:rPr>
              <a:t>Share liquidity increases, restrictions on number/type shareholders lifted, solicitation restrictions lifted</a:t>
            </a:r>
          </a:p>
          <a:p>
            <a:pPr lvl="2"/>
            <a:r>
              <a:rPr lang="en-US" dirty="0"/>
              <a:t>Stock exchanges provide centralized venue where investors can easily trade shares, efficiently (and anonymously) matching buying and sellers</a:t>
            </a:r>
          </a:p>
          <a:p>
            <a:pPr lvl="2"/>
            <a:r>
              <a:rPr lang="en-US" dirty="0"/>
              <a:t>When private firms issue securities, they must meet one of the </a:t>
            </a:r>
            <a:r>
              <a:rPr lang="en-US" dirty="0">
                <a:hlinkClick r:id="rId2"/>
              </a:rPr>
              <a:t>exemptions from registration</a:t>
            </a:r>
            <a:r>
              <a:rPr lang="en-US" dirty="0"/>
              <a:t> of Section 4(a)(2) of the Securities Act. Public firms do not need to worry about meeting these exemptions </a:t>
            </a:r>
          </a:p>
          <a:p>
            <a:pPr lvl="3"/>
            <a:r>
              <a:rPr lang="en-US" dirty="0"/>
              <a:t>Most common exemption is </a:t>
            </a:r>
            <a:r>
              <a:rPr lang="en-US" dirty="0">
                <a:hlinkClick r:id="rId3"/>
              </a:rPr>
              <a:t>Rule 506 of Regulation D</a:t>
            </a:r>
            <a:r>
              <a:rPr lang="en-US" dirty="0"/>
              <a:t> (506(b) &amp; 506(c))</a:t>
            </a:r>
          </a:p>
          <a:p>
            <a:pPr lvl="4"/>
            <a:r>
              <a:rPr lang="en-US" dirty="0"/>
              <a:t>Limit the sale of securities to </a:t>
            </a:r>
            <a:r>
              <a:rPr lang="en-US" dirty="0">
                <a:hlinkClick r:id="rId4"/>
              </a:rPr>
              <a:t>accredited investors</a:t>
            </a:r>
            <a:r>
              <a:rPr lang="en-US" dirty="0"/>
              <a:t> (and ≤ 35 non-accredited in the case of 506(b)), but no limit on no. of accredited investors or offer size</a:t>
            </a:r>
          </a:p>
          <a:p>
            <a:pPr lvl="4"/>
            <a:r>
              <a:rPr lang="en-US" dirty="0"/>
              <a:t>Rule 506(b) also prohibits general solicitation (advertising) of the offering</a:t>
            </a:r>
          </a:p>
          <a:p>
            <a:pPr lvl="3"/>
            <a:r>
              <a:rPr lang="en-US" dirty="0"/>
              <a:t>Other exemptions are Rule 504, </a:t>
            </a:r>
            <a:r>
              <a:rPr lang="en-US" dirty="0" err="1"/>
              <a:t>Reg</a:t>
            </a:r>
            <a:r>
              <a:rPr lang="en-US" dirty="0"/>
              <a:t> A and </a:t>
            </a:r>
            <a:r>
              <a:rPr lang="en-US" dirty="0" err="1"/>
              <a:t>Reg</a:t>
            </a:r>
            <a:r>
              <a:rPr lang="en-US" dirty="0"/>
              <a:t> crowdfunding (all limit offer size)</a:t>
            </a:r>
          </a:p>
          <a:p>
            <a:pPr lvl="3"/>
            <a:r>
              <a:rPr lang="en-US" dirty="0"/>
              <a:t>Securities sold under Rule 506 are </a:t>
            </a:r>
            <a:r>
              <a:rPr lang="en-US" dirty="0">
                <a:hlinkClick r:id="rId5"/>
              </a:rPr>
              <a:t>restricted securities</a:t>
            </a:r>
            <a:r>
              <a:rPr lang="en-US" dirty="0"/>
              <a:t> that cannot be immediately or easily traded. Need exception (e.g., Rule 144, Section 4(a)(1½), Section 4(a)(7). Often requires issuer cooperation</a:t>
            </a:r>
          </a:p>
          <a:p>
            <a:pPr lvl="3"/>
            <a:endParaRPr lang="en-US" dirty="0"/>
          </a:p>
          <a:p>
            <a:pPr lvl="2"/>
            <a:endParaRPr lang="en-US" dirty="0"/>
          </a:p>
          <a:p>
            <a:pPr lvl="3"/>
            <a:endParaRPr lang="en-US" dirty="0"/>
          </a:p>
        </p:txBody>
      </p:sp>
      <p:sp>
        <p:nvSpPr>
          <p:cNvPr id="4" name="Footer Placeholder 3"/>
          <p:cNvSpPr>
            <a:spLocks noGrp="1"/>
          </p:cNvSpPr>
          <p:nvPr>
            <p:ph type="ftr" sz="quarter" idx="10"/>
          </p:nvPr>
        </p:nvSpPr>
        <p:spPr/>
        <p:txBody>
          <a:bodyPr/>
          <a:lstStyle/>
          <a:p>
            <a:r>
              <a:rPr lang="en-US" dirty="0"/>
              <a:t> </a:t>
            </a:r>
          </a:p>
        </p:txBody>
      </p:sp>
    </p:spTree>
    <p:extLst>
      <p:ext uri="{BB962C8B-B14F-4D97-AF65-F5344CB8AC3E}">
        <p14:creationId xmlns:p14="http://schemas.microsoft.com/office/powerpoint/2010/main" val="194616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 different btw public and private firms?</a:t>
            </a:r>
          </a:p>
        </p:txBody>
      </p:sp>
      <p:sp>
        <p:nvSpPr>
          <p:cNvPr id="3" name="Content Placeholder 2"/>
          <p:cNvSpPr>
            <a:spLocks noGrp="1"/>
          </p:cNvSpPr>
          <p:nvPr>
            <p:ph idx="1"/>
          </p:nvPr>
        </p:nvSpPr>
        <p:spPr/>
        <p:txBody>
          <a:bodyPr/>
          <a:lstStyle/>
          <a:p>
            <a:r>
              <a:rPr lang="en-US" sz="2000" dirty="0"/>
              <a:t>What changes when a firm registers and lists its shares?</a:t>
            </a:r>
          </a:p>
          <a:p>
            <a:pPr lvl="1"/>
            <a:r>
              <a:rPr lang="en-US" dirty="0">
                <a:solidFill>
                  <a:srgbClr val="0000FF"/>
                </a:solidFill>
              </a:rPr>
              <a:t>Information environment</a:t>
            </a:r>
          </a:p>
          <a:p>
            <a:pPr lvl="2"/>
            <a:r>
              <a:rPr lang="en-US" dirty="0"/>
              <a:t>Firm must publicly file w/ the SEC:</a:t>
            </a:r>
          </a:p>
          <a:p>
            <a:pPr lvl="3"/>
            <a:r>
              <a:rPr lang="en-US" dirty="0"/>
              <a:t>Initial registration statement (Form S-1) </a:t>
            </a:r>
          </a:p>
          <a:p>
            <a:pPr lvl="3"/>
            <a:r>
              <a:rPr lang="en-US" dirty="0"/>
              <a:t>Regular financial statements (10-K, 10-Q)</a:t>
            </a:r>
          </a:p>
          <a:p>
            <a:pPr lvl="3"/>
            <a:r>
              <a:rPr lang="en-US" dirty="0"/>
              <a:t>Current reports (8-K) disclosing certain material events w/in 4 days</a:t>
            </a:r>
          </a:p>
          <a:p>
            <a:pPr lvl="4"/>
            <a:r>
              <a:rPr lang="en-US" sz="1700" dirty="0"/>
              <a:t>Shareholders that cross 5% must file beneficial ownership report </a:t>
            </a:r>
          </a:p>
          <a:p>
            <a:pPr lvl="4"/>
            <a:r>
              <a:rPr lang="en-US" sz="1700" dirty="0"/>
              <a:t>“Insiders” (officers, directors, 10% shareholders) must report stock transactions w/in 2 days</a:t>
            </a:r>
          </a:p>
          <a:p>
            <a:pPr lvl="2">
              <a:spcBef>
                <a:spcPts val="1800"/>
              </a:spcBef>
            </a:pPr>
            <a:r>
              <a:rPr lang="en-US" dirty="0"/>
              <a:t>Firm subject to insider trading laws and not allowed to selectively disclose material information to investors (that are not insiders)</a:t>
            </a:r>
          </a:p>
          <a:p>
            <a:pPr lvl="3"/>
            <a:r>
              <a:rPr lang="en-US" dirty="0"/>
              <a:t>SEC wants to ensure a level playing field – in particular, access to same info – among investors</a:t>
            </a:r>
          </a:p>
          <a:p>
            <a:pPr lvl="4"/>
            <a:r>
              <a:rPr lang="en-US" dirty="0">
                <a:hlinkClick r:id="rId2"/>
              </a:rPr>
              <a:t>Regulation Fair Disclosure (2000)</a:t>
            </a:r>
            <a:r>
              <a:rPr lang="en-US" dirty="0"/>
              <a:t> formalizes/clarifies much of this</a:t>
            </a:r>
          </a:p>
          <a:p>
            <a:pPr lvl="4"/>
            <a:r>
              <a:rPr lang="en-US" dirty="0"/>
              <a:t>Under </a:t>
            </a:r>
            <a:r>
              <a:rPr lang="en-US" dirty="0">
                <a:hlinkClick r:id="rId3"/>
              </a:rPr>
              <a:t>Section 16</a:t>
            </a:r>
            <a:r>
              <a:rPr lang="en-US" dirty="0"/>
              <a:t>, insiders must return any short-term (&lt;6 months) trading profits</a:t>
            </a:r>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112494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 different btw public and private firms?</a:t>
            </a:r>
          </a:p>
        </p:txBody>
      </p:sp>
      <p:sp>
        <p:nvSpPr>
          <p:cNvPr id="3" name="Content Placeholder 2"/>
          <p:cNvSpPr>
            <a:spLocks noGrp="1"/>
          </p:cNvSpPr>
          <p:nvPr>
            <p:ph idx="1"/>
          </p:nvPr>
        </p:nvSpPr>
        <p:spPr/>
        <p:txBody>
          <a:bodyPr/>
          <a:lstStyle/>
          <a:p>
            <a:r>
              <a:rPr lang="en-US" sz="2000" dirty="0"/>
              <a:t>What changes when a firm registers and lists its shares?</a:t>
            </a:r>
          </a:p>
          <a:p>
            <a:pPr lvl="1"/>
            <a:r>
              <a:rPr lang="en-US" dirty="0">
                <a:solidFill>
                  <a:srgbClr val="0000FF"/>
                </a:solidFill>
              </a:rPr>
              <a:t>Regulatory environment</a:t>
            </a:r>
          </a:p>
          <a:p>
            <a:pPr lvl="2"/>
            <a:r>
              <a:rPr lang="en-US" dirty="0"/>
              <a:t>Firm must comply w/ financial and corporate governance listing requirements of the exchange (see: </a:t>
            </a:r>
            <a:r>
              <a:rPr lang="en-US" dirty="0">
                <a:hlinkClick r:id="rId2"/>
              </a:rPr>
              <a:t>Nasdaq</a:t>
            </a:r>
            <a:r>
              <a:rPr lang="en-US" dirty="0"/>
              <a:t>, </a:t>
            </a:r>
            <a:r>
              <a:rPr lang="en-US" dirty="0">
                <a:hlinkClick r:id="rId3"/>
              </a:rPr>
              <a:t>NYSE</a:t>
            </a:r>
            <a:r>
              <a:rPr lang="en-US" dirty="0"/>
              <a:t>)</a:t>
            </a:r>
          </a:p>
          <a:p>
            <a:pPr lvl="3"/>
            <a:r>
              <a:rPr lang="en-US" dirty="0"/>
              <a:t>E.g., in the least stringent Nasdaq tier, a firm must have (among other requirements):</a:t>
            </a:r>
          </a:p>
          <a:p>
            <a:pPr lvl="4"/>
            <a:r>
              <a:rPr lang="en-US" sz="1700" dirty="0"/>
              <a:t>(market value of publicly held shares &gt;= $15 million) or (market value of publicly held shares &gt;= $5 million &amp; net income from cont. ops. &gt;= $0.75 million)</a:t>
            </a:r>
          </a:p>
          <a:p>
            <a:pPr lvl="4"/>
            <a:r>
              <a:rPr lang="en-US" sz="1700" dirty="0"/>
              <a:t>a majority of independent directors in its board</a:t>
            </a:r>
          </a:p>
          <a:p>
            <a:pPr lvl="2"/>
            <a:r>
              <a:rPr lang="en-US" dirty="0"/>
              <a:t>Firm must comply w/ federal regulations that apply only to public firms</a:t>
            </a:r>
          </a:p>
          <a:p>
            <a:pPr lvl="3"/>
            <a:r>
              <a:rPr lang="en-US" dirty="0"/>
              <a:t>SEC disclosure regulations (discussed before)</a:t>
            </a:r>
          </a:p>
          <a:p>
            <a:pPr lvl="3"/>
            <a:r>
              <a:rPr lang="en-US" dirty="0"/>
              <a:t>Additional auditing and internal reporting controls (Sarbanes-Oxley Act of 2002)</a:t>
            </a:r>
          </a:p>
          <a:p>
            <a:pPr lvl="2"/>
            <a:r>
              <a:rPr lang="en-US" dirty="0"/>
              <a:t>Firm must comply w/ state regulations that apply only to public firms</a:t>
            </a:r>
          </a:p>
          <a:p>
            <a:pPr lvl="4"/>
            <a:r>
              <a:rPr lang="en-US" sz="1700" dirty="0"/>
              <a:t>E.g., </a:t>
            </a:r>
            <a:r>
              <a:rPr lang="en-US" sz="1700" dirty="0">
                <a:hlinkClick r:id="rId4"/>
              </a:rPr>
              <a:t>2020 California board diversity requirement</a:t>
            </a:r>
            <a:r>
              <a:rPr lang="en-US" sz="1700" dirty="0"/>
              <a:t> (SB 826 and AB 979)</a:t>
            </a:r>
          </a:p>
          <a:p>
            <a:pPr lvl="2"/>
            <a:r>
              <a:rPr lang="en-US" dirty="0"/>
              <a:t>Firm exempt from most state blue-sky laws governing security issues</a:t>
            </a:r>
          </a:p>
          <a:p>
            <a:pPr lvl="3"/>
            <a:r>
              <a:rPr lang="en-US" dirty="0"/>
              <a:t>Since NSMIA (1996), private firms issuing securities under Rule 506 also exempt</a:t>
            </a:r>
          </a:p>
          <a:p>
            <a:pPr lvl="2"/>
            <a:endParaRPr lang="en-US" dirty="0"/>
          </a:p>
          <a:p>
            <a:pPr lvl="2"/>
            <a:endParaRPr lang="en-US" dirty="0"/>
          </a:p>
          <a:p>
            <a:pPr lvl="3"/>
            <a:endParaRPr lang="en-US" dirty="0"/>
          </a:p>
          <a:p>
            <a:pPr lvl="3"/>
            <a:endParaRPr lang="en-US" dirty="0"/>
          </a:p>
          <a:p>
            <a:pPr lvl="3"/>
            <a:endParaRPr lang="en-US" dirty="0"/>
          </a:p>
          <a:p>
            <a:pPr lvl="4"/>
            <a:endParaRPr lang="en-US" dirty="0"/>
          </a:p>
        </p:txBody>
      </p:sp>
      <p:sp>
        <p:nvSpPr>
          <p:cNvPr id="4" name="Footer Placeholder 3"/>
          <p:cNvSpPr>
            <a:spLocks noGrp="1"/>
          </p:cNvSpPr>
          <p:nvPr>
            <p:ph type="ftr" sz="quarter" idx="10"/>
          </p:nvPr>
        </p:nvSpPr>
        <p:spPr/>
        <p:txBody>
          <a:bodyPr/>
          <a:lstStyle/>
          <a:p>
            <a:r>
              <a:rPr lang="en-US"/>
              <a:t> </a:t>
            </a:r>
          </a:p>
        </p:txBody>
      </p:sp>
    </p:spTree>
    <p:extLst>
      <p:ext uri="{BB962C8B-B14F-4D97-AF65-F5344CB8AC3E}">
        <p14:creationId xmlns:p14="http://schemas.microsoft.com/office/powerpoint/2010/main" val="41021709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48395</TotalTime>
  <Words>5385</Words>
  <Application>Microsoft Office PowerPoint</Application>
  <PresentationFormat>On-screen Show (4:3)</PresentationFormat>
  <Paragraphs>502</Paragraphs>
  <Slides>51</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Courier New</vt:lpstr>
      <vt:lpstr>Times New Roman</vt:lpstr>
      <vt:lpstr>Wingdings</vt:lpstr>
      <vt:lpstr>Default Design</vt:lpstr>
      <vt:lpstr>PowerPoint Presentation</vt:lpstr>
      <vt:lpstr>Why should we care about private firms?</vt:lpstr>
      <vt:lpstr>Importance of private firms</vt:lpstr>
      <vt:lpstr>PowerPoint Presentation</vt:lpstr>
      <vt:lpstr>Agenda for today</vt:lpstr>
      <vt:lpstr>Defining public, private, and semi-public firms</vt:lpstr>
      <vt:lpstr>What is factually different btw public and private firms?</vt:lpstr>
      <vt:lpstr>What is factually different btw public and private firms?</vt:lpstr>
      <vt:lpstr>What is factually different btw public and private firms?</vt:lpstr>
      <vt:lpstr>From factual to economic differences</vt:lpstr>
      <vt:lpstr>Agenda for today</vt:lpstr>
      <vt:lpstr>Better access to and lower cost of capital for public firms – equity </vt:lpstr>
      <vt:lpstr>Better access to and lower cost of capital for public firms – equity </vt:lpstr>
      <vt:lpstr>Lower cost of capital for public firms – debt</vt:lpstr>
      <vt:lpstr>Public firms face two-audiences problem when communicating w/ investors</vt:lpstr>
      <vt:lpstr>Public firms face two-audiences problem when communicating w/ investors – The Google case</vt:lpstr>
      <vt:lpstr>Dispersed ownership &amp; separation of ownership and control can give raise to agency problems in public firms</vt:lpstr>
      <vt:lpstr>Public firms and short-termism</vt:lpstr>
      <vt:lpstr>Public firms and short-termism – The Google case</vt:lpstr>
      <vt:lpstr>Economic differences btw public and private firms – Summary </vt:lpstr>
      <vt:lpstr>Agenda for today</vt:lpstr>
      <vt:lpstr>Differences in the behavior of public and private firms</vt:lpstr>
      <vt:lpstr>Comparing investment of publics and private firms</vt:lpstr>
      <vt:lpstr>Comparing investment of publics and private firms</vt:lpstr>
      <vt:lpstr>Comparing investment of publics and private firms</vt:lpstr>
      <vt:lpstr>Comparing innovation of publics and private firms</vt:lpstr>
      <vt:lpstr>Identification</vt:lpstr>
      <vt:lpstr>Identification</vt:lpstr>
      <vt:lpstr>Identification</vt:lpstr>
      <vt:lpstr>Bernstein (2015): Better but narrower identification</vt:lpstr>
      <vt:lpstr>Bernstein (2015): Findings</vt:lpstr>
      <vt:lpstr>More differences btw public and private firms</vt:lpstr>
      <vt:lpstr>Agenda for today</vt:lpstr>
      <vt:lpstr>Startup exits</vt:lpstr>
      <vt:lpstr>Value multiples for first-round investments: IPOs vs acquisitions</vt:lpstr>
      <vt:lpstr>The decline in U.S. IPOs</vt:lpstr>
      <vt:lpstr>… and the U.S. listing gap</vt:lpstr>
      <vt:lpstr>… and the U.S. listing gap</vt:lpstr>
      <vt:lpstr>Why have IPOs declined?</vt:lpstr>
      <vt:lpstr>Why have IPOs declined?</vt:lpstr>
      <vt:lpstr>Exits – IPOs or M&amp;As – are taking longer</vt:lpstr>
      <vt:lpstr>Firms are taking longer to exit</vt:lpstr>
      <vt:lpstr>One reason: Firms are able to raise large amounts of capital while remaining private…</vt:lpstr>
      <vt:lpstr>And so they can grow very big without an IPO</vt:lpstr>
      <vt:lpstr>Public vs private markets</vt:lpstr>
      <vt:lpstr>Not everyone is happy that exits are taking longer…</vt:lpstr>
      <vt:lpstr>But founders have increasing bargaining power to make exit decisions, which allows them to delay exits – even if VCs are not happy about it</vt:lpstr>
      <vt:lpstr>What is behind these changes?</vt:lpstr>
      <vt:lpstr>What is behind these changes?</vt:lpstr>
      <vt:lpstr>What is behind these changes?</vt:lpstr>
      <vt:lpstr>New equilibrium in entrepreneurial finance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asf</dc:title>
  <dc:creator>Joan Farre Mensa</dc:creator>
  <cp:lastModifiedBy>Farre-Mensa, Joan</cp:lastModifiedBy>
  <cp:revision>585</cp:revision>
  <cp:lastPrinted>2020-11-09T18:46:58Z</cp:lastPrinted>
  <dcterms:created xsi:type="dcterms:W3CDTF">2011-01-11T01:43:33Z</dcterms:created>
  <dcterms:modified xsi:type="dcterms:W3CDTF">2021-12-02T16:13:30Z</dcterms:modified>
</cp:coreProperties>
</file>