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6" r:id="rId2"/>
    <p:sldId id="613" r:id="rId3"/>
    <p:sldId id="583" r:id="rId4"/>
    <p:sldId id="615" r:id="rId5"/>
    <p:sldId id="614" r:id="rId6"/>
    <p:sldId id="616" r:id="rId7"/>
    <p:sldId id="592" r:id="rId8"/>
    <p:sldId id="618" r:id="rId9"/>
    <p:sldId id="620" r:id="rId10"/>
    <p:sldId id="527" r:id="rId11"/>
    <p:sldId id="595" r:id="rId12"/>
    <p:sldId id="665" r:id="rId13"/>
    <p:sldId id="669" r:id="rId14"/>
    <p:sldId id="622" r:id="rId15"/>
    <p:sldId id="646" r:id="rId16"/>
    <p:sldId id="647" r:id="rId17"/>
    <p:sldId id="648" r:id="rId18"/>
    <p:sldId id="649" r:id="rId19"/>
    <p:sldId id="627" r:id="rId20"/>
    <p:sldId id="666" r:id="rId21"/>
    <p:sldId id="653" r:id="rId22"/>
    <p:sldId id="668" r:id="rId23"/>
    <p:sldId id="667" r:id="rId24"/>
    <p:sldId id="671" r:id="rId25"/>
    <p:sldId id="672" r:id="rId26"/>
    <p:sldId id="673" r:id="rId27"/>
    <p:sldId id="674" r:id="rId28"/>
    <p:sldId id="675" r:id="rId29"/>
    <p:sldId id="676" r:id="rId30"/>
    <p:sldId id="677" r:id="rId31"/>
    <p:sldId id="678" r:id="rId32"/>
    <p:sldId id="679" r:id="rId33"/>
    <p:sldId id="680" r:id="rId34"/>
    <p:sldId id="689" r:id="rId35"/>
    <p:sldId id="682" r:id="rId36"/>
    <p:sldId id="683" r:id="rId37"/>
    <p:sldId id="684" r:id="rId38"/>
    <p:sldId id="685" r:id="rId39"/>
    <p:sldId id="686" r:id="rId40"/>
    <p:sldId id="690" r:id="rId41"/>
    <p:sldId id="688" r:id="rId42"/>
    <p:sldId id="610" r:id="rId43"/>
    <p:sldId id="638" r:id="rId44"/>
    <p:sldId id="643" r:id="rId45"/>
    <p:sldId id="636" r:id="rId46"/>
    <p:sldId id="642" r:id="rId47"/>
    <p:sldId id="531" r:id="rId48"/>
    <p:sldId id="53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7823"/>
  </p:normalViewPr>
  <p:slideViewPr>
    <p:cSldViewPr snapToGrid="0" snapToObjects="1">
      <p:cViewPr varScale="1">
        <p:scale>
          <a:sx n="98" d="100"/>
          <a:sy n="98" d="100"/>
        </p:scale>
        <p:origin x="165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219564844114115E-2"/>
          <c:y val="7.575757575757576E-2"/>
          <c:w val="0.93843464076336247"/>
          <c:h val="0.80509043187783347"/>
        </c:manualLayout>
      </c:layout>
      <c:barChart>
        <c:barDir val="col"/>
        <c:grouping val="clustered"/>
        <c:varyColors val="0"/>
        <c:ser>
          <c:idx val="0"/>
          <c:order val="0"/>
          <c:tx>
            <c:v>No. US IPOs</c:v>
          </c:tx>
          <c:spPr>
            <a:solidFill>
              <a:schemeClr val="tx1"/>
            </a:solidFill>
            <a:ln>
              <a:noFill/>
            </a:ln>
            <a:effectLst/>
          </c:spPr>
          <c:invertIfNegative val="0"/>
          <c:cat>
            <c:numRef>
              <c:f>Sheet1!$A$1:$A$41</c:f>
              <c:numCache>
                <c:formatCode>General</c:formatCode>
                <c:ptCount val="4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numCache>
            </c:numRef>
          </c:cat>
          <c:val>
            <c:numRef>
              <c:f>Sheet1!$B$1:$B$41</c:f>
              <c:numCache>
                <c:formatCode>General</c:formatCode>
                <c:ptCount val="41"/>
                <c:pt idx="0">
                  <c:v>71</c:v>
                </c:pt>
                <c:pt idx="1">
                  <c:v>192</c:v>
                </c:pt>
                <c:pt idx="2">
                  <c:v>77</c:v>
                </c:pt>
                <c:pt idx="3">
                  <c:v>451</c:v>
                </c:pt>
                <c:pt idx="4">
                  <c:v>171</c:v>
                </c:pt>
                <c:pt idx="5">
                  <c:v>186</c:v>
                </c:pt>
                <c:pt idx="6">
                  <c:v>393</c:v>
                </c:pt>
                <c:pt idx="7">
                  <c:v>285</c:v>
                </c:pt>
                <c:pt idx="8">
                  <c:v>105</c:v>
                </c:pt>
                <c:pt idx="9">
                  <c:v>116</c:v>
                </c:pt>
                <c:pt idx="10">
                  <c:v>110</c:v>
                </c:pt>
                <c:pt idx="11">
                  <c:v>286</c:v>
                </c:pt>
                <c:pt idx="12">
                  <c:v>412</c:v>
                </c:pt>
                <c:pt idx="13">
                  <c:v>510</c:v>
                </c:pt>
                <c:pt idx="14">
                  <c:v>402</c:v>
                </c:pt>
                <c:pt idx="15">
                  <c:v>462</c:v>
                </c:pt>
                <c:pt idx="16">
                  <c:v>677</c:v>
                </c:pt>
                <c:pt idx="17">
                  <c:v>474</c:v>
                </c:pt>
                <c:pt idx="18">
                  <c:v>281</c:v>
                </c:pt>
                <c:pt idx="19">
                  <c:v>476</c:v>
                </c:pt>
                <c:pt idx="20">
                  <c:v>380</c:v>
                </c:pt>
                <c:pt idx="21">
                  <c:v>80</c:v>
                </c:pt>
                <c:pt idx="22">
                  <c:v>66</c:v>
                </c:pt>
                <c:pt idx="23">
                  <c:v>63</c:v>
                </c:pt>
                <c:pt idx="24">
                  <c:v>173</c:v>
                </c:pt>
                <c:pt idx="25">
                  <c:v>159</c:v>
                </c:pt>
                <c:pt idx="26">
                  <c:v>157</c:v>
                </c:pt>
                <c:pt idx="27">
                  <c:v>159</c:v>
                </c:pt>
                <c:pt idx="28">
                  <c:v>21</c:v>
                </c:pt>
                <c:pt idx="29">
                  <c:v>41</c:v>
                </c:pt>
                <c:pt idx="30">
                  <c:v>91</c:v>
                </c:pt>
                <c:pt idx="31">
                  <c:v>81</c:v>
                </c:pt>
                <c:pt idx="32">
                  <c:v>93</c:v>
                </c:pt>
                <c:pt idx="33">
                  <c:v>158</c:v>
                </c:pt>
                <c:pt idx="34">
                  <c:v>206</c:v>
                </c:pt>
                <c:pt idx="35">
                  <c:v>118</c:v>
                </c:pt>
                <c:pt idx="36">
                  <c:v>75</c:v>
                </c:pt>
                <c:pt idx="37">
                  <c:v>106</c:v>
                </c:pt>
                <c:pt idx="38">
                  <c:v>134</c:v>
                </c:pt>
                <c:pt idx="39">
                  <c:v>112</c:v>
                </c:pt>
                <c:pt idx="40">
                  <c:v>165</c:v>
                </c:pt>
              </c:numCache>
            </c:numRef>
          </c:val>
          <c:extLst>
            <c:ext xmlns:c16="http://schemas.microsoft.com/office/drawing/2014/chart" uri="{C3380CC4-5D6E-409C-BE32-E72D297353CC}">
              <c16:uniqueId val="{00000000-4732-4F89-BBCA-B24559C1EFBB}"/>
            </c:ext>
          </c:extLst>
        </c:ser>
        <c:dLbls>
          <c:showLegendKey val="0"/>
          <c:showVal val="0"/>
          <c:showCatName val="0"/>
          <c:showSerName val="0"/>
          <c:showPercent val="0"/>
          <c:showBubbleSize val="0"/>
        </c:dLbls>
        <c:gapWidth val="219"/>
        <c:overlap val="-27"/>
        <c:axId val="370435376"/>
        <c:axId val="370435792"/>
      </c:barChart>
      <c:catAx>
        <c:axId val="370435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0435792"/>
        <c:crosses val="autoZero"/>
        <c:auto val="1"/>
        <c:lblAlgn val="ctr"/>
        <c:lblOffset val="100"/>
        <c:noMultiLvlLbl val="0"/>
      </c:catAx>
      <c:valAx>
        <c:axId val="370435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0435376"/>
        <c:crosses val="autoZero"/>
        <c:crossBetween val="between"/>
      </c:valAx>
      <c:spPr>
        <a:noFill/>
        <a:ln>
          <a:noFill/>
        </a:ln>
        <a:effectLst/>
      </c:spPr>
    </c:plotArea>
    <c:legend>
      <c:legendPos val="b"/>
      <c:layout>
        <c:manualLayout>
          <c:xMode val="edge"/>
          <c:yMode val="edge"/>
          <c:x val="0.45038572865307724"/>
          <c:y val="0.9488780720591744"/>
          <c:w val="9.922842004562514E-2"/>
          <c:h val="5.11219279408255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8A40C8-9B84-5A49-AA41-53A4BCB4B070}" type="datetimeFigureOut">
              <a:rPr lang="en-US" smtClean="0"/>
              <a:t>4/17/22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D00263-9932-AA44-A571-89524692DC7A}" type="slidenum">
              <a:rPr lang="en-US" smtClean="0"/>
              <a:t>‹#›</a:t>
            </a:fld>
            <a:endParaRPr lang="en-US"/>
          </a:p>
        </p:txBody>
      </p:sp>
    </p:spTree>
    <p:extLst>
      <p:ext uri="{BB962C8B-B14F-4D97-AF65-F5344CB8AC3E}">
        <p14:creationId xmlns:p14="http://schemas.microsoft.com/office/powerpoint/2010/main" val="2558619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D00263-9932-AA44-A571-89524692DC7A}" type="slidenum">
              <a:rPr lang="en-US" smtClean="0"/>
              <a:t>1</a:t>
            </a:fld>
            <a:endParaRPr lang="en-US"/>
          </a:p>
        </p:txBody>
      </p:sp>
    </p:spTree>
    <p:extLst>
      <p:ext uri="{BB962C8B-B14F-4D97-AF65-F5344CB8AC3E}">
        <p14:creationId xmlns:p14="http://schemas.microsoft.com/office/powerpoint/2010/main" val="3485067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D00263-9932-AA44-A571-89524692DC7A}" type="slidenum">
              <a:rPr lang="en-US" smtClean="0"/>
              <a:t>4</a:t>
            </a:fld>
            <a:endParaRPr lang="en-US"/>
          </a:p>
        </p:txBody>
      </p:sp>
    </p:spTree>
    <p:extLst>
      <p:ext uri="{BB962C8B-B14F-4D97-AF65-F5344CB8AC3E}">
        <p14:creationId xmlns:p14="http://schemas.microsoft.com/office/powerpoint/2010/main" val="3186736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D00263-9932-AA44-A571-89524692DC7A}" type="slidenum">
              <a:rPr lang="en-US" smtClean="0"/>
              <a:t>7</a:t>
            </a:fld>
            <a:endParaRPr lang="en-US"/>
          </a:p>
        </p:txBody>
      </p:sp>
    </p:spTree>
    <p:extLst>
      <p:ext uri="{BB962C8B-B14F-4D97-AF65-F5344CB8AC3E}">
        <p14:creationId xmlns:p14="http://schemas.microsoft.com/office/powerpoint/2010/main" val="1463507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D00263-9932-AA44-A571-89524692DC7A}" type="slidenum">
              <a:rPr lang="en-US" smtClean="0"/>
              <a:t>12</a:t>
            </a:fld>
            <a:endParaRPr lang="en-US"/>
          </a:p>
        </p:txBody>
      </p:sp>
    </p:spTree>
    <p:extLst>
      <p:ext uri="{BB962C8B-B14F-4D97-AF65-F5344CB8AC3E}">
        <p14:creationId xmlns:p14="http://schemas.microsoft.com/office/powerpoint/2010/main" val="2331845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D00263-9932-AA44-A571-89524692DC7A}" type="slidenum">
              <a:rPr lang="en-US" smtClean="0"/>
              <a:t>13</a:t>
            </a:fld>
            <a:endParaRPr lang="en-US"/>
          </a:p>
        </p:txBody>
      </p:sp>
    </p:spTree>
    <p:extLst>
      <p:ext uri="{BB962C8B-B14F-4D97-AF65-F5344CB8AC3E}">
        <p14:creationId xmlns:p14="http://schemas.microsoft.com/office/powerpoint/2010/main" val="2931015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00263-9932-AA44-A571-89524692DC7A}" type="slidenum">
              <a:rPr lang="en-US" smtClean="0"/>
              <a:t>30</a:t>
            </a:fld>
            <a:endParaRPr lang="en-US"/>
          </a:p>
        </p:txBody>
      </p:sp>
    </p:spTree>
    <p:extLst>
      <p:ext uri="{BB962C8B-B14F-4D97-AF65-F5344CB8AC3E}">
        <p14:creationId xmlns:p14="http://schemas.microsoft.com/office/powerpoint/2010/main" val="1188928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00263-9932-AA44-A571-89524692DC7A}" type="slidenum">
              <a:rPr lang="en-US" smtClean="0"/>
              <a:t>33</a:t>
            </a:fld>
            <a:endParaRPr lang="en-US"/>
          </a:p>
        </p:txBody>
      </p:sp>
    </p:spTree>
    <p:extLst>
      <p:ext uri="{BB962C8B-B14F-4D97-AF65-F5344CB8AC3E}">
        <p14:creationId xmlns:p14="http://schemas.microsoft.com/office/powerpoint/2010/main" val="1319856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00263-9932-AA44-A571-89524692DC7A}" type="slidenum">
              <a:rPr lang="en-US" smtClean="0"/>
              <a:t>46</a:t>
            </a:fld>
            <a:endParaRPr lang="en-US"/>
          </a:p>
        </p:txBody>
      </p:sp>
    </p:spTree>
    <p:extLst>
      <p:ext uri="{BB962C8B-B14F-4D97-AF65-F5344CB8AC3E}">
        <p14:creationId xmlns:p14="http://schemas.microsoft.com/office/powerpoint/2010/main" val="159663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309F2-607B-E64F-9224-083D0FCFD9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28A9B9-0B7F-C543-97B3-E8AB444CBE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0C48AE-79ED-BA4E-A3E5-BBEA7CAB0DB1}"/>
              </a:ext>
            </a:extLst>
          </p:cNvPr>
          <p:cNvSpPr>
            <a:spLocks noGrp="1"/>
          </p:cNvSpPr>
          <p:nvPr>
            <p:ph type="dt" sz="half" idx="10"/>
          </p:nvPr>
        </p:nvSpPr>
        <p:spPr/>
        <p:txBody>
          <a:bodyPr/>
          <a:lstStyle/>
          <a:p>
            <a:fld id="{E0D73A88-5390-CD49-8546-A4E305E946AC}" type="datetimeFigureOut">
              <a:rPr lang="en-US" smtClean="0"/>
              <a:t>4/17/22</a:t>
            </a:fld>
            <a:endParaRPr lang="en-US"/>
          </a:p>
        </p:txBody>
      </p:sp>
      <p:sp>
        <p:nvSpPr>
          <p:cNvPr id="5" name="Footer Placeholder 4">
            <a:extLst>
              <a:ext uri="{FF2B5EF4-FFF2-40B4-BE49-F238E27FC236}">
                <a16:creationId xmlns:a16="http://schemas.microsoft.com/office/drawing/2014/main" id="{8926C685-187F-8A4A-8CB8-4DACD538C7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EA86E-AFEF-334C-A69F-C7904CD9B200}"/>
              </a:ext>
            </a:extLst>
          </p:cNvPr>
          <p:cNvSpPr>
            <a:spLocks noGrp="1"/>
          </p:cNvSpPr>
          <p:nvPr>
            <p:ph type="sldNum" sz="quarter" idx="12"/>
          </p:nvPr>
        </p:nvSpPr>
        <p:spPr/>
        <p:txBody>
          <a:bodyPr/>
          <a:lstStyle/>
          <a:p>
            <a:fld id="{7DCD0C68-48F3-A44C-8075-CFEB4F427FA5}" type="slidenum">
              <a:rPr lang="en-US" smtClean="0"/>
              <a:t>‹#›</a:t>
            </a:fld>
            <a:endParaRPr lang="en-US"/>
          </a:p>
        </p:txBody>
      </p:sp>
    </p:spTree>
    <p:extLst>
      <p:ext uri="{BB962C8B-B14F-4D97-AF65-F5344CB8AC3E}">
        <p14:creationId xmlns:p14="http://schemas.microsoft.com/office/powerpoint/2010/main" val="2183817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6A5D9-D84E-F94F-9F6B-655095A8BC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A88EE7-F9C3-5145-9CD0-0B2A2D4204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B46CFC-C62B-BB49-B552-20A997F0FC9B}"/>
              </a:ext>
            </a:extLst>
          </p:cNvPr>
          <p:cNvSpPr>
            <a:spLocks noGrp="1"/>
          </p:cNvSpPr>
          <p:nvPr>
            <p:ph type="dt" sz="half" idx="10"/>
          </p:nvPr>
        </p:nvSpPr>
        <p:spPr/>
        <p:txBody>
          <a:bodyPr/>
          <a:lstStyle/>
          <a:p>
            <a:fld id="{E0D73A88-5390-CD49-8546-A4E305E946AC}" type="datetimeFigureOut">
              <a:rPr lang="en-US" smtClean="0"/>
              <a:t>4/17/22</a:t>
            </a:fld>
            <a:endParaRPr lang="en-US"/>
          </a:p>
        </p:txBody>
      </p:sp>
      <p:sp>
        <p:nvSpPr>
          <p:cNvPr id="5" name="Footer Placeholder 4">
            <a:extLst>
              <a:ext uri="{FF2B5EF4-FFF2-40B4-BE49-F238E27FC236}">
                <a16:creationId xmlns:a16="http://schemas.microsoft.com/office/drawing/2014/main" id="{E359FAC7-7D0E-E347-8B41-B51E35719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5FDA5-E852-A048-808B-96256FC3C93E}"/>
              </a:ext>
            </a:extLst>
          </p:cNvPr>
          <p:cNvSpPr>
            <a:spLocks noGrp="1"/>
          </p:cNvSpPr>
          <p:nvPr>
            <p:ph type="sldNum" sz="quarter" idx="12"/>
          </p:nvPr>
        </p:nvSpPr>
        <p:spPr/>
        <p:txBody>
          <a:bodyPr/>
          <a:lstStyle/>
          <a:p>
            <a:fld id="{7DCD0C68-48F3-A44C-8075-CFEB4F427FA5}" type="slidenum">
              <a:rPr lang="en-US" smtClean="0"/>
              <a:t>‹#›</a:t>
            </a:fld>
            <a:endParaRPr lang="en-US"/>
          </a:p>
        </p:txBody>
      </p:sp>
    </p:spTree>
    <p:extLst>
      <p:ext uri="{BB962C8B-B14F-4D97-AF65-F5344CB8AC3E}">
        <p14:creationId xmlns:p14="http://schemas.microsoft.com/office/powerpoint/2010/main" val="2367534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3A9575-C5B1-7C4C-8C64-1422A6B089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39F5FE-58EE-0848-9B82-8ECA1E47A9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9AE91F-F750-8B44-AE1C-C144EFCFB3EB}"/>
              </a:ext>
            </a:extLst>
          </p:cNvPr>
          <p:cNvSpPr>
            <a:spLocks noGrp="1"/>
          </p:cNvSpPr>
          <p:nvPr>
            <p:ph type="dt" sz="half" idx="10"/>
          </p:nvPr>
        </p:nvSpPr>
        <p:spPr/>
        <p:txBody>
          <a:bodyPr/>
          <a:lstStyle/>
          <a:p>
            <a:fld id="{E0D73A88-5390-CD49-8546-A4E305E946AC}" type="datetimeFigureOut">
              <a:rPr lang="en-US" smtClean="0"/>
              <a:t>4/17/22</a:t>
            </a:fld>
            <a:endParaRPr lang="en-US"/>
          </a:p>
        </p:txBody>
      </p:sp>
      <p:sp>
        <p:nvSpPr>
          <p:cNvPr id="5" name="Footer Placeholder 4">
            <a:extLst>
              <a:ext uri="{FF2B5EF4-FFF2-40B4-BE49-F238E27FC236}">
                <a16:creationId xmlns:a16="http://schemas.microsoft.com/office/drawing/2014/main" id="{6542D73B-4A39-D049-8259-ED7FF7EAB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78C52-AEA5-4E44-89F3-2507193FCC2A}"/>
              </a:ext>
            </a:extLst>
          </p:cNvPr>
          <p:cNvSpPr>
            <a:spLocks noGrp="1"/>
          </p:cNvSpPr>
          <p:nvPr>
            <p:ph type="sldNum" sz="quarter" idx="12"/>
          </p:nvPr>
        </p:nvSpPr>
        <p:spPr/>
        <p:txBody>
          <a:bodyPr/>
          <a:lstStyle/>
          <a:p>
            <a:fld id="{7DCD0C68-48F3-A44C-8075-CFEB4F427FA5}" type="slidenum">
              <a:rPr lang="en-US" smtClean="0"/>
              <a:t>‹#›</a:t>
            </a:fld>
            <a:endParaRPr lang="en-US"/>
          </a:p>
        </p:txBody>
      </p:sp>
    </p:spTree>
    <p:extLst>
      <p:ext uri="{BB962C8B-B14F-4D97-AF65-F5344CB8AC3E}">
        <p14:creationId xmlns:p14="http://schemas.microsoft.com/office/powerpoint/2010/main" val="156753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9EB14-09DB-AB40-8C83-892D316A2F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4036FF-1D17-1447-8039-049087DD91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60802F-673A-FD4D-BC8F-A5BB07D14783}"/>
              </a:ext>
            </a:extLst>
          </p:cNvPr>
          <p:cNvSpPr>
            <a:spLocks noGrp="1"/>
          </p:cNvSpPr>
          <p:nvPr>
            <p:ph type="dt" sz="half" idx="10"/>
          </p:nvPr>
        </p:nvSpPr>
        <p:spPr/>
        <p:txBody>
          <a:bodyPr/>
          <a:lstStyle/>
          <a:p>
            <a:fld id="{E0D73A88-5390-CD49-8546-A4E305E946AC}" type="datetimeFigureOut">
              <a:rPr lang="en-US" smtClean="0"/>
              <a:t>4/17/22</a:t>
            </a:fld>
            <a:endParaRPr lang="en-US"/>
          </a:p>
        </p:txBody>
      </p:sp>
      <p:sp>
        <p:nvSpPr>
          <p:cNvPr id="5" name="Footer Placeholder 4">
            <a:extLst>
              <a:ext uri="{FF2B5EF4-FFF2-40B4-BE49-F238E27FC236}">
                <a16:creationId xmlns:a16="http://schemas.microsoft.com/office/drawing/2014/main" id="{CA5DD5B7-20A1-E047-8820-0C1A28200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71846E-7CC8-494E-963A-9549C8B8BA25}"/>
              </a:ext>
            </a:extLst>
          </p:cNvPr>
          <p:cNvSpPr>
            <a:spLocks noGrp="1"/>
          </p:cNvSpPr>
          <p:nvPr>
            <p:ph type="sldNum" sz="quarter" idx="12"/>
          </p:nvPr>
        </p:nvSpPr>
        <p:spPr/>
        <p:txBody>
          <a:bodyPr/>
          <a:lstStyle/>
          <a:p>
            <a:fld id="{7DCD0C68-48F3-A44C-8075-CFEB4F427FA5}" type="slidenum">
              <a:rPr lang="en-US" smtClean="0"/>
              <a:t>‹#›</a:t>
            </a:fld>
            <a:endParaRPr lang="en-US"/>
          </a:p>
        </p:txBody>
      </p:sp>
    </p:spTree>
    <p:extLst>
      <p:ext uri="{BB962C8B-B14F-4D97-AF65-F5344CB8AC3E}">
        <p14:creationId xmlns:p14="http://schemas.microsoft.com/office/powerpoint/2010/main" val="1243254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910FB-8451-DB45-97A3-FA705B072A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E930BB-1FA6-894A-925A-F17B8AF2CA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4A76CE-7E74-804B-B940-18FAAB21D81F}"/>
              </a:ext>
            </a:extLst>
          </p:cNvPr>
          <p:cNvSpPr>
            <a:spLocks noGrp="1"/>
          </p:cNvSpPr>
          <p:nvPr>
            <p:ph type="dt" sz="half" idx="10"/>
          </p:nvPr>
        </p:nvSpPr>
        <p:spPr/>
        <p:txBody>
          <a:bodyPr/>
          <a:lstStyle/>
          <a:p>
            <a:fld id="{E0D73A88-5390-CD49-8546-A4E305E946AC}" type="datetimeFigureOut">
              <a:rPr lang="en-US" smtClean="0"/>
              <a:t>4/17/22</a:t>
            </a:fld>
            <a:endParaRPr lang="en-US"/>
          </a:p>
        </p:txBody>
      </p:sp>
      <p:sp>
        <p:nvSpPr>
          <p:cNvPr id="5" name="Footer Placeholder 4">
            <a:extLst>
              <a:ext uri="{FF2B5EF4-FFF2-40B4-BE49-F238E27FC236}">
                <a16:creationId xmlns:a16="http://schemas.microsoft.com/office/drawing/2014/main" id="{EBD009AC-AECB-9243-A9D1-16FB21624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05DA0A-B40D-6E4C-99BE-2151167F8B00}"/>
              </a:ext>
            </a:extLst>
          </p:cNvPr>
          <p:cNvSpPr>
            <a:spLocks noGrp="1"/>
          </p:cNvSpPr>
          <p:nvPr>
            <p:ph type="sldNum" sz="quarter" idx="12"/>
          </p:nvPr>
        </p:nvSpPr>
        <p:spPr/>
        <p:txBody>
          <a:bodyPr/>
          <a:lstStyle/>
          <a:p>
            <a:fld id="{7DCD0C68-48F3-A44C-8075-CFEB4F427FA5}" type="slidenum">
              <a:rPr lang="en-US" smtClean="0"/>
              <a:t>‹#›</a:t>
            </a:fld>
            <a:endParaRPr lang="en-US"/>
          </a:p>
        </p:txBody>
      </p:sp>
    </p:spTree>
    <p:extLst>
      <p:ext uri="{BB962C8B-B14F-4D97-AF65-F5344CB8AC3E}">
        <p14:creationId xmlns:p14="http://schemas.microsoft.com/office/powerpoint/2010/main" val="3031114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33BCA-3056-FC4B-9E89-258FDC4B83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059BEB-5C09-DB4B-8B2A-0A629102F4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2E8557-122B-4447-BA1E-A89548B0C1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467F46-5298-6D4F-ACE2-B45AB34113DD}"/>
              </a:ext>
            </a:extLst>
          </p:cNvPr>
          <p:cNvSpPr>
            <a:spLocks noGrp="1"/>
          </p:cNvSpPr>
          <p:nvPr>
            <p:ph type="dt" sz="half" idx="10"/>
          </p:nvPr>
        </p:nvSpPr>
        <p:spPr/>
        <p:txBody>
          <a:bodyPr/>
          <a:lstStyle/>
          <a:p>
            <a:fld id="{E0D73A88-5390-CD49-8546-A4E305E946AC}" type="datetimeFigureOut">
              <a:rPr lang="en-US" smtClean="0"/>
              <a:t>4/17/22</a:t>
            </a:fld>
            <a:endParaRPr lang="en-US"/>
          </a:p>
        </p:txBody>
      </p:sp>
      <p:sp>
        <p:nvSpPr>
          <p:cNvPr id="6" name="Footer Placeholder 5">
            <a:extLst>
              <a:ext uri="{FF2B5EF4-FFF2-40B4-BE49-F238E27FC236}">
                <a16:creationId xmlns:a16="http://schemas.microsoft.com/office/drawing/2014/main" id="{33C138E0-97EE-BC42-8069-C0BF151326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7F4CD9-CEF0-4F4F-A055-14A3BD95FE7D}"/>
              </a:ext>
            </a:extLst>
          </p:cNvPr>
          <p:cNvSpPr>
            <a:spLocks noGrp="1"/>
          </p:cNvSpPr>
          <p:nvPr>
            <p:ph type="sldNum" sz="quarter" idx="12"/>
          </p:nvPr>
        </p:nvSpPr>
        <p:spPr/>
        <p:txBody>
          <a:bodyPr/>
          <a:lstStyle/>
          <a:p>
            <a:fld id="{7DCD0C68-48F3-A44C-8075-CFEB4F427FA5}" type="slidenum">
              <a:rPr lang="en-US" smtClean="0"/>
              <a:t>‹#›</a:t>
            </a:fld>
            <a:endParaRPr lang="en-US"/>
          </a:p>
        </p:txBody>
      </p:sp>
    </p:spTree>
    <p:extLst>
      <p:ext uri="{BB962C8B-B14F-4D97-AF65-F5344CB8AC3E}">
        <p14:creationId xmlns:p14="http://schemas.microsoft.com/office/powerpoint/2010/main" val="315980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4FECC-8D25-8A4A-BFF7-2D23962952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2960BA-987B-1049-876F-8DB958B67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23C26B-1B5A-F747-86BC-926E16B067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94BB5F-E5B7-474B-8611-FAD5050BB7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94480C-8EC3-8447-88B3-5F43DEF660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F93404-2572-C341-8FAF-C572E6084A18}"/>
              </a:ext>
            </a:extLst>
          </p:cNvPr>
          <p:cNvSpPr>
            <a:spLocks noGrp="1"/>
          </p:cNvSpPr>
          <p:nvPr>
            <p:ph type="dt" sz="half" idx="10"/>
          </p:nvPr>
        </p:nvSpPr>
        <p:spPr/>
        <p:txBody>
          <a:bodyPr/>
          <a:lstStyle/>
          <a:p>
            <a:fld id="{E0D73A88-5390-CD49-8546-A4E305E946AC}" type="datetimeFigureOut">
              <a:rPr lang="en-US" smtClean="0"/>
              <a:t>4/17/22</a:t>
            </a:fld>
            <a:endParaRPr lang="en-US"/>
          </a:p>
        </p:txBody>
      </p:sp>
      <p:sp>
        <p:nvSpPr>
          <p:cNvPr id="8" name="Footer Placeholder 7">
            <a:extLst>
              <a:ext uri="{FF2B5EF4-FFF2-40B4-BE49-F238E27FC236}">
                <a16:creationId xmlns:a16="http://schemas.microsoft.com/office/drawing/2014/main" id="{5DB945AD-8B48-C84B-8619-7B848B76CE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EEFAC3-B8EE-D641-AA1A-DDF00F2F1875}"/>
              </a:ext>
            </a:extLst>
          </p:cNvPr>
          <p:cNvSpPr>
            <a:spLocks noGrp="1"/>
          </p:cNvSpPr>
          <p:nvPr>
            <p:ph type="sldNum" sz="quarter" idx="12"/>
          </p:nvPr>
        </p:nvSpPr>
        <p:spPr/>
        <p:txBody>
          <a:bodyPr/>
          <a:lstStyle/>
          <a:p>
            <a:fld id="{7DCD0C68-48F3-A44C-8075-CFEB4F427FA5}" type="slidenum">
              <a:rPr lang="en-US" smtClean="0"/>
              <a:t>‹#›</a:t>
            </a:fld>
            <a:endParaRPr lang="en-US"/>
          </a:p>
        </p:txBody>
      </p:sp>
    </p:spTree>
    <p:extLst>
      <p:ext uri="{BB962C8B-B14F-4D97-AF65-F5344CB8AC3E}">
        <p14:creationId xmlns:p14="http://schemas.microsoft.com/office/powerpoint/2010/main" val="97039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DBA36-2F7C-6D4F-A2C9-263E20B1B7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4EF1C4-0FA4-164B-A50D-51BF36C444D1}"/>
              </a:ext>
            </a:extLst>
          </p:cNvPr>
          <p:cNvSpPr>
            <a:spLocks noGrp="1"/>
          </p:cNvSpPr>
          <p:nvPr>
            <p:ph type="dt" sz="half" idx="10"/>
          </p:nvPr>
        </p:nvSpPr>
        <p:spPr/>
        <p:txBody>
          <a:bodyPr/>
          <a:lstStyle/>
          <a:p>
            <a:fld id="{E0D73A88-5390-CD49-8546-A4E305E946AC}" type="datetimeFigureOut">
              <a:rPr lang="en-US" smtClean="0"/>
              <a:t>4/17/22</a:t>
            </a:fld>
            <a:endParaRPr lang="en-US"/>
          </a:p>
        </p:txBody>
      </p:sp>
      <p:sp>
        <p:nvSpPr>
          <p:cNvPr id="4" name="Footer Placeholder 3">
            <a:extLst>
              <a:ext uri="{FF2B5EF4-FFF2-40B4-BE49-F238E27FC236}">
                <a16:creationId xmlns:a16="http://schemas.microsoft.com/office/drawing/2014/main" id="{1CBDBA2B-61F8-1C4C-B5CD-0B641A58EE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FC38F8-F85B-424F-8A9A-04E4E00F5D70}"/>
              </a:ext>
            </a:extLst>
          </p:cNvPr>
          <p:cNvSpPr>
            <a:spLocks noGrp="1"/>
          </p:cNvSpPr>
          <p:nvPr>
            <p:ph type="sldNum" sz="quarter" idx="12"/>
          </p:nvPr>
        </p:nvSpPr>
        <p:spPr/>
        <p:txBody>
          <a:bodyPr/>
          <a:lstStyle/>
          <a:p>
            <a:fld id="{7DCD0C68-48F3-A44C-8075-CFEB4F427FA5}" type="slidenum">
              <a:rPr lang="en-US" smtClean="0"/>
              <a:t>‹#›</a:t>
            </a:fld>
            <a:endParaRPr lang="en-US"/>
          </a:p>
        </p:txBody>
      </p:sp>
    </p:spTree>
    <p:extLst>
      <p:ext uri="{BB962C8B-B14F-4D97-AF65-F5344CB8AC3E}">
        <p14:creationId xmlns:p14="http://schemas.microsoft.com/office/powerpoint/2010/main" val="2154486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1C6237-FB19-7F43-B557-F3622EB264A0}"/>
              </a:ext>
            </a:extLst>
          </p:cNvPr>
          <p:cNvSpPr>
            <a:spLocks noGrp="1"/>
          </p:cNvSpPr>
          <p:nvPr>
            <p:ph type="dt" sz="half" idx="10"/>
          </p:nvPr>
        </p:nvSpPr>
        <p:spPr/>
        <p:txBody>
          <a:bodyPr/>
          <a:lstStyle/>
          <a:p>
            <a:fld id="{E0D73A88-5390-CD49-8546-A4E305E946AC}" type="datetimeFigureOut">
              <a:rPr lang="en-US" smtClean="0"/>
              <a:t>4/17/22</a:t>
            </a:fld>
            <a:endParaRPr lang="en-US"/>
          </a:p>
        </p:txBody>
      </p:sp>
      <p:sp>
        <p:nvSpPr>
          <p:cNvPr id="3" name="Footer Placeholder 2">
            <a:extLst>
              <a:ext uri="{FF2B5EF4-FFF2-40B4-BE49-F238E27FC236}">
                <a16:creationId xmlns:a16="http://schemas.microsoft.com/office/drawing/2014/main" id="{0DD780E9-7919-ED47-8937-58E328907C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911771-BD8E-A143-A54B-5F47B0D4D48A}"/>
              </a:ext>
            </a:extLst>
          </p:cNvPr>
          <p:cNvSpPr>
            <a:spLocks noGrp="1"/>
          </p:cNvSpPr>
          <p:nvPr>
            <p:ph type="sldNum" sz="quarter" idx="12"/>
          </p:nvPr>
        </p:nvSpPr>
        <p:spPr/>
        <p:txBody>
          <a:bodyPr/>
          <a:lstStyle/>
          <a:p>
            <a:fld id="{7DCD0C68-48F3-A44C-8075-CFEB4F427FA5}" type="slidenum">
              <a:rPr lang="en-US" smtClean="0"/>
              <a:t>‹#›</a:t>
            </a:fld>
            <a:endParaRPr lang="en-US"/>
          </a:p>
        </p:txBody>
      </p:sp>
    </p:spTree>
    <p:extLst>
      <p:ext uri="{BB962C8B-B14F-4D97-AF65-F5344CB8AC3E}">
        <p14:creationId xmlns:p14="http://schemas.microsoft.com/office/powerpoint/2010/main" val="848265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A85A-52BF-2242-9C61-13AFD1C879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777040-6DCB-C244-B945-7BD3964C6C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9DBF2A-493F-E34D-BB9F-F9EAE11711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0D1A38-7A68-1343-883B-50927C0AF98A}"/>
              </a:ext>
            </a:extLst>
          </p:cNvPr>
          <p:cNvSpPr>
            <a:spLocks noGrp="1"/>
          </p:cNvSpPr>
          <p:nvPr>
            <p:ph type="dt" sz="half" idx="10"/>
          </p:nvPr>
        </p:nvSpPr>
        <p:spPr/>
        <p:txBody>
          <a:bodyPr/>
          <a:lstStyle/>
          <a:p>
            <a:fld id="{E0D73A88-5390-CD49-8546-A4E305E946AC}" type="datetimeFigureOut">
              <a:rPr lang="en-US" smtClean="0"/>
              <a:t>4/17/22</a:t>
            </a:fld>
            <a:endParaRPr lang="en-US"/>
          </a:p>
        </p:txBody>
      </p:sp>
      <p:sp>
        <p:nvSpPr>
          <p:cNvPr id="6" name="Footer Placeholder 5">
            <a:extLst>
              <a:ext uri="{FF2B5EF4-FFF2-40B4-BE49-F238E27FC236}">
                <a16:creationId xmlns:a16="http://schemas.microsoft.com/office/drawing/2014/main" id="{A59BA890-274B-3F48-AE38-886D79F621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57D539-8A7E-AD4A-A8CA-797120630CEE}"/>
              </a:ext>
            </a:extLst>
          </p:cNvPr>
          <p:cNvSpPr>
            <a:spLocks noGrp="1"/>
          </p:cNvSpPr>
          <p:nvPr>
            <p:ph type="sldNum" sz="quarter" idx="12"/>
          </p:nvPr>
        </p:nvSpPr>
        <p:spPr/>
        <p:txBody>
          <a:bodyPr/>
          <a:lstStyle/>
          <a:p>
            <a:fld id="{7DCD0C68-48F3-A44C-8075-CFEB4F427FA5}" type="slidenum">
              <a:rPr lang="en-US" smtClean="0"/>
              <a:t>‹#›</a:t>
            </a:fld>
            <a:endParaRPr lang="en-US"/>
          </a:p>
        </p:txBody>
      </p:sp>
    </p:spTree>
    <p:extLst>
      <p:ext uri="{BB962C8B-B14F-4D97-AF65-F5344CB8AC3E}">
        <p14:creationId xmlns:p14="http://schemas.microsoft.com/office/powerpoint/2010/main" val="2395888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4D6D7-F7F3-0F48-AA9D-594F1253F1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E612BC-37FF-B143-82EA-ECEAEA023C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5748C1-8ED3-0B4C-A8A1-32C0685FB1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9067AE-DB9D-5341-96A3-9CD446A43A79}"/>
              </a:ext>
            </a:extLst>
          </p:cNvPr>
          <p:cNvSpPr>
            <a:spLocks noGrp="1"/>
          </p:cNvSpPr>
          <p:nvPr>
            <p:ph type="dt" sz="half" idx="10"/>
          </p:nvPr>
        </p:nvSpPr>
        <p:spPr/>
        <p:txBody>
          <a:bodyPr/>
          <a:lstStyle/>
          <a:p>
            <a:fld id="{E0D73A88-5390-CD49-8546-A4E305E946AC}" type="datetimeFigureOut">
              <a:rPr lang="en-US" smtClean="0"/>
              <a:t>4/17/22</a:t>
            </a:fld>
            <a:endParaRPr lang="en-US"/>
          </a:p>
        </p:txBody>
      </p:sp>
      <p:sp>
        <p:nvSpPr>
          <p:cNvPr id="6" name="Footer Placeholder 5">
            <a:extLst>
              <a:ext uri="{FF2B5EF4-FFF2-40B4-BE49-F238E27FC236}">
                <a16:creationId xmlns:a16="http://schemas.microsoft.com/office/drawing/2014/main" id="{CCBAA1B3-53CE-A347-B2A7-FDDEBD6920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520B30-78F3-4843-9A34-9D4B46F79C6B}"/>
              </a:ext>
            </a:extLst>
          </p:cNvPr>
          <p:cNvSpPr>
            <a:spLocks noGrp="1"/>
          </p:cNvSpPr>
          <p:nvPr>
            <p:ph type="sldNum" sz="quarter" idx="12"/>
          </p:nvPr>
        </p:nvSpPr>
        <p:spPr/>
        <p:txBody>
          <a:bodyPr/>
          <a:lstStyle/>
          <a:p>
            <a:fld id="{7DCD0C68-48F3-A44C-8075-CFEB4F427FA5}" type="slidenum">
              <a:rPr lang="en-US" smtClean="0"/>
              <a:t>‹#›</a:t>
            </a:fld>
            <a:endParaRPr lang="en-US"/>
          </a:p>
        </p:txBody>
      </p:sp>
    </p:spTree>
    <p:extLst>
      <p:ext uri="{BB962C8B-B14F-4D97-AF65-F5344CB8AC3E}">
        <p14:creationId xmlns:p14="http://schemas.microsoft.com/office/powerpoint/2010/main" val="1769751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1E7647-3A2C-374C-A825-AAAFA030DD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0D94DC-EE40-D54C-8213-0605420E6D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E9D64-4342-E449-B616-CDC37D3C95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D73A88-5390-CD49-8546-A4E305E946AC}" type="datetimeFigureOut">
              <a:rPr lang="en-US" smtClean="0"/>
              <a:t>4/17/22</a:t>
            </a:fld>
            <a:endParaRPr lang="en-US"/>
          </a:p>
        </p:txBody>
      </p:sp>
      <p:sp>
        <p:nvSpPr>
          <p:cNvPr id="5" name="Footer Placeholder 4">
            <a:extLst>
              <a:ext uri="{FF2B5EF4-FFF2-40B4-BE49-F238E27FC236}">
                <a16:creationId xmlns:a16="http://schemas.microsoft.com/office/drawing/2014/main" id="{656CD19E-8001-CD48-B267-98DFB725A8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89B809-9466-2B40-9E44-913CF38E29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D0C68-48F3-A44C-8075-CFEB4F427FA5}" type="slidenum">
              <a:rPr lang="en-US" smtClean="0"/>
              <a:t>‹#›</a:t>
            </a:fld>
            <a:endParaRPr lang="en-US"/>
          </a:p>
        </p:txBody>
      </p:sp>
    </p:spTree>
    <p:extLst>
      <p:ext uri="{BB962C8B-B14F-4D97-AF65-F5344CB8AC3E}">
        <p14:creationId xmlns:p14="http://schemas.microsoft.com/office/powerpoint/2010/main" val="1651390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ite.warrington.ufl.edu/ritter/files/IPO-Statistics.pdf"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mewens@caltech.edu" TargetMode="External"/><Relationship Id="rId2" Type="http://schemas.openxmlformats.org/officeDocument/2006/relationships/hyperlink" Target="https://privatepublicmkts.com/"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FF534-B089-A046-8126-425418D80469}"/>
              </a:ext>
            </a:extLst>
          </p:cNvPr>
          <p:cNvSpPr>
            <a:spLocks noGrp="1"/>
          </p:cNvSpPr>
          <p:nvPr>
            <p:ph type="ctrTitle"/>
          </p:nvPr>
        </p:nvSpPr>
        <p:spPr>
          <a:xfrm>
            <a:off x="981777" y="1122363"/>
            <a:ext cx="10231655" cy="2387600"/>
          </a:xfrm>
        </p:spPr>
        <p:txBody>
          <a:bodyPr>
            <a:noAutofit/>
          </a:bodyPr>
          <a:lstStyle/>
          <a:p>
            <a:r>
              <a:rPr lang="en-US" sz="5400" b="1" dirty="0"/>
              <a:t>Private or Public Equity?</a:t>
            </a:r>
            <a:br>
              <a:rPr lang="en-US" sz="5400" b="1" dirty="0"/>
            </a:br>
            <a:br>
              <a:rPr lang="en-US" sz="2800" b="1" dirty="0"/>
            </a:br>
            <a:r>
              <a:rPr lang="en-US" sz="4000" b="1" dirty="0"/>
              <a:t>The Evolving Entrepreneurial Finance Landscape</a:t>
            </a:r>
            <a:endParaRPr lang="en-US" sz="4000" dirty="0"/>
          </a:p>
        </p:txBody>
      </p:sp>
      <p:sp>
        <p:nvSpPr>
          <p:cNvPr id="3" name="Subtitle 2">
            <a:extLst>
              <a:ext uri="{FF2B5EF4-FFF2-40B4-BE49-F238E27FC236}">
                <a16:creationId xmlns:a16="http://schemas.microsoft.com/office/drawing/2014/main" id="{2F75FC8B-5786-9D4B-9953-A3740323DF8B}"/>
              </a:ext>
            </a:extLst>
          </p:cNvPr>
          <p:cNvSpPr>
            <a:spLocks noGrp="1"/>
          </p:cNvSpPr>
          <p:nvPr>
            <p:ph type="subTitle" idx="1"/>
          </p:nvPr>
        </p:nvSpPr>
        <p:spPr>
          <a:xfrm>
            <a:off x="1524000" y="4208430"/>
            <a:ext cx="9144000" cy="1655762"/>
          </a:xfrm>
        </p:spPr>
        <p:txBody>
          <a:bodyPr/>
          <a:lstStyle/>
          <a:p>
            <a:r>
              <a:rPr lang="en-US" dirty="0"/>
              <a:t>Michael Ewens (Caltech and NBER)</a:t>
            </a:r>
          </a:p>
          <a:p>
            <a:r>
              <a:rPr lang="en-US" dirty="0"/>
              <a:t>Joan Farre-Mensa (University of Illinois at Chicago)</a:t>
            </a:r>
          </a:p>
          <a:p>
            <a:r>
              <a:rPr lang="en-US" dirty="0"/>
              <a:t>April 2022</a:t>
            </a:r>
          </a:p>
        </p:txBody>
      </p:sp>
    </p:spTree>
    <p:extLst>
      <p:ext uri="{BB962C8B-B14F-4D97-AF65-F5344CB8AC3E}">
        <p14:creationId xmlns:p14="http://schemas.microsoft.com/office/powerpoint/2010/main" val="639680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Defining public, private, and semi-public firms</a:t>
            </a:r>
          </a:p>
        </p:txBody>
      </p:sp>
      <p:sp>
        <p:nvSpPr>
          <p:cNvPr id="3" name="Content Placeholder 2"/>
          <p:cNvSpPr>
            <a:spLocks noGrp="1"/>
          </p:cNvSpPr>
          <p:nvPr>
            <p:ph idx="1"/>
          </p:nvPr>
        </p:nvSpPr>
        <p:spPr/>
        <p:txBody>
          <a:bodyPr>
            <a:normAutofit/>
          </a:bodyPr>
          <a:lstStyle/>
          <a:p>
            <a:r>
              <a:rPr lang="en-US" u="sng" dirty="0"/>
              <a:t>Public firm</a:t>
            </a:r>
            <a:r>
              <a:rPr lang="en-US" dirty="0"/>
              <a:t>: Firm whose shares are listed in a major stock exchange </a:t>
            </a:r>
            <a:r>
              <a:rPr lang="en-US" dirty="0">
                <a:sym typeface="Wingdings" panose="05000000000000000000" pitchFamily="2" charset="2"/>
              </a:rPr>
              <a:t> Shares need to be registered</a:t>
            </a:r>
            <a:br>
              <a:rPr lang="en-US" dirty="0">
                <a:sym typeface="Wingdings" panose="05000000000000000000" pitchFamily="2" charset="2"/>
              </a:rPr>
            </a:br>
            <a:endParaRPr lang="en-US" dirty="0"/>
          </a:p>
          <a:p>
            <a:r>
              <a:rPr lang="en-US" dirty="0"/>
              <a:t>Two types of </a:t>
            </a:r>
            <a:r>
              <a:rPr lang="en-US" u="sng" dirty="0"/>
              <a:t>semi-public firms</a:t>
            </a:r>
            <a:r>
              <a:rPr lang="en-US" dirty="0"/>
              <a:t>:</a:t>
            </a:r>
          </a:p>
          <a:p>
            <a:pPr lvl="1"/>
            <a:r>
              <a:rPr lang="en-US" dirty="0"/>
              <a:t>shares listed in “minor” exchanges (e.g., OTC, BB, pink sheets). </a:t>
            </a:r>
          </a:p>
          <a:p>
            <a:pPr lvl="1"/>
            <a:r>
              <a:rPr lang="en-US" dirty="0"/>
              <a:t>have to file financial statements w/ SEC</a:t>
            </a:r>
          </a:p>
          <a:p>
            <a:pPr lvl="2"/>
            <a:r>
              <a:rPr lang="en-US" dirty="0"/>
              <a:t>Lots of shareholders or registered securities (e.g., bonds)</a:t>
            </a:r>
            <a:br>
              <a:rPr lang="en-US" dirty="0"/>
            </a:br>
            <a:endParaRPr lang="en-US" dirty="0"/>
          </a:p>
          <a:p>
            <a:r>
              <a:rPr lang="en-US" dirty="0"/>
              <a:t>(Pure) </a:t>
            </a:r>
            <a:r>
              <a:rPr lang="en-US" u="sng" dirty="0"/>
              <a:t>private firm</a:t>
            </a:r>
            <a:r>
              <a:rPr lang="en-US" dirty="0"/>
              <a:t>= All other firms </a:t>
            </a:r>
          </a:p>
          <a:p>
            <a:pPr lvl="2"/>
            <a:endParaRPr lang="en-US" dirty="0"/>
          </a:p>
          <a:p>
            <a:pPr lvl="1"/>
            <a:endParaRPr lang="en-US" dirty="0"/>
          </a:p>
        </p:txBody>
      </p:sp>
      <p:sp>
        <p:nvSpPr>
          <p:cNvPr id="4" name="Footer Placeholder 3"/>
          <p:cNvSpPr>
            <a:spLocks noGrp="1"/>
          </p:cNvSpPr>
          <p:nvPr>
            <p:ph type="ftr" sz="quarter" idx="10"/>
          </p:nvPr>
        </p:nvSpPr>
        <p:spPr/>
        <p:txBody>
          <a:bodyPr/>
          <a:lstStyle/>
          <a:p>
            <a:r>
              <a:rPr lang="en-US"/>
              <a:t> </a:t>
            </a:r>
          </a:p>
        </p:txBody>
      </p:sp>
      <p:pic>
        <p:nvPicPr>
          <p:cNvPr id="6" name="Picture 5"/>
          <p:cNvPicPr>
            <a:picLocks noChangeAspect="1"/>
          </p:cNvPicPr>
          <p:nvPr/>
        </p:nvPicPr>
        <p:blipFill>
          <a:blip r:embed="rId2"/>
          <a:stretch>
            <a:fillRect/>
          </a:stretch>
        </p:blipFill>
        <p:spPr>
          <a:xfrm>
            <a:off x="6096000" y="2887945"/>
            <a:ext cx="4321628" cy="541055"/>
          </a:xfrm>
          <a:prstGeom prst="rect">
            <a:avLst/>
          </a:prstGeom>
        </p:spPr>
      </p:pic>
    </p:spTree>
    <p:extLst>
      <p:ext uri="{BB962C8B-B14F-4D97-AF65-F5344CB8AC3E}">
        <p14:creationId xmlns:p14="http://schemas.microsoft.com/office/powerpoint/2010/main" val="79825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A294B1-FF9A-109B-490C-26149300DB14}"/>
              </a:ext>
            </a:extLst>
          </p:cNvPr>
          <p:cNvSpPr>
            <a:spLocks noGrp="1"/>
          </p:cNvSpPr>
          <p:nvPr>
            <p:ph type="title"/>
          </p:nvPr>
        </p:nvSpPr>
        <p:spPr/>
        <p:txBody>
          <a:bodyPr/>
          <a:lstStyle/>
          <a:p>
            <a:r>
              <a:rPr lang="en-US" dirty="0"/>
              <a:t>Quick private markets primer</a:t>
            </a:r>
          </a:p>
        </p:txBody>
      </p:sp>
      <p:sp>
        <p:nvSpPr>
          <p:cNvPr id="5" name="Content Placeholder 4">
            <a:extLst>
              <a:ext uri="{FF2B5EF4-FFF2-40B4-BE49-F238E27FC236}">
                <a16:creationId xmlns:a16="http://schemas.microsoft.com/office/drawing/2014/main" id="{0FB80AAF-3E58-232F-57D6-66CEDE3421CB}"/>
              </a:ext>
            </a:extLst>
          </p:cNvPr>
          <p:cNvSpPr>
            <a:spLocks noGrp="1"/>
          </p:cNvSpPr>
          <p:nvPr>
            <p:ph idx="1"/>
          </p:nvPr>
        </p:nvSpPr>
        <p:spPr>
          <a:xfrm>
            <a:off x="838200" y="1825625"/>
            <a:ext cx="10740992" cy="4351338"/>
          </a:xfrm>
        </p:spPr>
        <p:txBody>
          <a:bodyPr>
            <a:normAutofit/>
          </a:bodyPr>
          <a:lstStyle/>
          <a:p>
            <a:r>
              <a:rPr lang="en-US" b="1" dirty="0"/>
              <a:t>Early-stage startup:</a:t>
            </a:r>
            <a:r>
              <a:rPr lang="en-US" dirty="0"/>
              <a:t> typically, pre-revenue firms, less than 4 </a:t>
            </a:r>
            <a:r>
              <a:rPr lang="en-US" dirty="0" err="1"/>
              <a:t>y.o</a:t>
            </a:r>
            <a:r>
              <a:rPr lang="en-US" dirty="0"/>
              <a:t>.</a:t>
            </a:r>
            <a:br>
              <a:rPr lang="en-US" dirty="0"/>
            </a:br>
            <a:endParaRPr lang="en-US" dirty="0"/>
          </a:p>
          <a:p>
            <a:r>
              <a:rPr lang="en-US" b="1" dirty="0"/>
              <a:t>Late-stage startup:</a:t>
            </a:r>
            <a:r>
              <a:rPr lang="en-US" dirty="0"/>
              <a:t> larger, older startups from 4-10 </a:t>
            </a:r>
            <a:r>
              <a:rPr lang="en-US" dirty="0" err="1"/>
              <a:t>y.o</a:t>
            </a:r>
            <a:r>
              <a:rPr lang="en-US" dirty="0"/>
              <a:t>.</a:t>
            </a:r>
          </a:p>
          <a:p>
            <a:pPr lvl="1"/>
            <a:r>
              <a:rPr lang="en-US" dirty="0"/>
              <a:t>Startups likely to go public</a:t>
            </a:r>
          </a:p>
          <a:p>
            <a:r>
              <a:rPr lang="en-US" b="1" dirty="0"/>
              <a:t>Security design:</a:t>
            </a:r>
            <a:r>
              <a:rPr lang="en-US" dirty="0"/>
              <a:t> startups raise preferred equity or convertible notes</a:t>
            </a:r>
          </a:p>
          <a:p>
            <a:pPr lvl="1"/>
            <a:r>
              <a:rPr lang="en-US" dirty="0"/>
              <a:t>Investors tend to have more control rights than common shareholders</a:t>
            </a:r>
          </a:p>
          <a:p>
            <a:r>
              <a:rPr lang="en-US" b="1" dirty="0"/>
              <a:t>Intermediated capital:</a:t>
            </a:r>
            <a:r>
              <a:rPr lang="en-US" dirty="0"/>
              <a:t> Most investors provide capital out of closed-end, non-registered funds (traditionally, VC funds)</a:t>
            </a:r>
          </a:p>
          <a:p>
            <a:pPr lvl="1"/>
            <a:r>
              <a:rPr lang="en-US" dirty="0"/>
              <a:t>Goal: return capital to their investors w/in 7-12 years</a:t>
            </a:r>
          </a:p>
        </p:txBody>
      </p:sp>
    </p:spTree>
    <p:extLst>
      <p:ext uri="{BB962C8B-B14F-4D97-AF65-F5344CB8AC3E}">
        <p14:creationId xmlns:p14="http://schemas.microsoft.com/office/powerpoint/2010/main" val="3920966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Raising capital as a private firm</a:t>
            </a:r>
          </a:p>
        </p:txBody>
      </p:sp>
      <p:sp>
        <p:nvSpPr>
          <p:cNvPr id="3" name="Content Placeholder 2"/>
          <p:cNvSpPr>
            <a:spLocks noGrp="1"/>
          </p:cNvSpPr>
          <p:nvPr>
            <p:ph idx="1"/>
          </p:nvPr>
        </p:nvSpPr>
        <p:spPr/>
        <p:txBody>
          <a:bodyPr>
            <a:normAutofit/>
          </a:bodyPr>
          <a:lstStyle/>
          <a:p>
            <a:r>
              <a:rPr lang="en-US" dirty="0"/>
              <a:t>Private firms issue securities </a:t>
            </a:r>
            <a:r>
              <a:rPr lang="en-US" dirty="0">
                <a:sym typeface="Wingdings" pitchFamily="2" charset="2"/>
              </a:rPr>
              <a:t> </a:t>
            </a:r>
            <a:r>
              <a:rPr lang="en-US" dirty="0"/>
              <a:t>meet one of the exemptions from registration of Section 4(a)(2) of the Securities Act</a:t>
            </a:r>
            <a:br>
              <a:rPr lang="en-US" dirty="0"/>
            </a:br>
            <a:endParaRPr lang="en-US" dirty="0"/>
          </a:p>
          <a:p>
            <a:r>
              <a:rPr lang="en-US" dirty="0"/>
              <a:t>Most common exemption is Rule 506 of Regulation D</a:t>
            </a:r>
          </a:p>
          <a:p>
            <a:pPr lvl="1"/>
            <a:r>
              <a:rPr lang="en-US" dirty="0"/>
              <a:t>Limits to whom one can sell, how many and liquidity </a:t>
            </a:r>
            <a:br>
              <a:rPr lang="en-US" dirty="0"/>
            </a:br>
            <a:endParaRPr lang="en-US" dirty="0"/>
          </a:p>
          <a:p>
            <a:r>
              <a:rPr lang="en-US" dirty="0"/>
              <a:t>Or, Rule 504, Reg A and Reg crowdfunding </a:t>
            </a:r>
            <a:r>
              <a:rPr lang="en-US" dirty="0">
                <a:sym typeface="Wingdings" pitchFamily="2" charset="2"/>
              </a:rPr>
              <a:t> offering size limit</a:t>
            </a:r>
            <a:endParaRPr lang="en-US" dirty="0"/>
          </a:p>
          <a:p>
            <a:r>
              <a:rPr lang="en-US" dirty="0"/>
              <a:t>Securities sold under Rule 506 are restricted securities that cannot be easily traded</a:t>
            </a:r>
          </a:p>
          <a:p>
            <a:pPr lvl="1"/>
            <a:r>
              <a:rPr lang="en-US" dirty="0"/>
              <a:t>Secondary trades often require issuer cooperation</a:t>
            </a:r>
          </a:p>
          <a:p>
            <a:endParaRPr lang="en-US" dirty="0"/>
          </a:p>
        </p:txBody>
      </p:sp>
    </p:spTree>
    <p:extLst>
      <p:ext uri="{BB962C8B-B14F-4D97-AF65-F5344CB8AC3E}">
        <p14:creationId xmlns:p14="http://schemas.microsoft.com/office/powerpoint/2010/main" val="3516402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4A011-8944-C864-1436-65BC266F7E69}"/>
              </a:ext>
            </a:extLst>
          </p:cNvPr>
          <p:cNvSpPr>
            <a:spLocks noGrp="1"/>
          </p:cNvSpPr>
          <p:nvPr>
            <p:ph type="title"/>
          </p:nvPr>
        </p:nvSpPr>
        <p:spPr/>
        <p:txBody>
          <a:bodyPr/>
          <a:lstStyle/>
          <a:p>
            <a:r>
              <a:rPr lang="en-US" dirty="0"/>
              <a:t>From private to public firm</a:t>
            </a:r>
          </a:p>
        </p:txBody>
      </p:sp>
      <p:sp>
        <p:nvSpPr>
          <p:cNvPr id="3" name="Content Placeholder 2">
            <a:extLst>
              <a:ext uri="{FF2B5EF4-FFF2-40B4-BE49-F238E27FC236}">
                <a16:creationId xmlns:a16="http://schemas.microsoft.com/office/drawing/2014/main" id="{EE1F875C-AD65-0D4D-DA8D-91DDFF08DABF}"/>
              </a:ext>
            </a:extLst>
          </p:cNvPr>
          <p:cNvSpPr>
            <a:spLocks noGrp="1"/>
          </p:cNvSpPr>
          <p:nvPr>
            <p:ph idx="1"/>
          </p:nvPr>
        </p:nvSpPr>
        <p:spPr>
          <a:xfrm>
            <a:off x="838200" y="1690688"/>
            <a:ext cx="10515600" cy="4835058"/>
          </a:xfrm>
        </p:spPr>
        <p:txBody>
          <a:bodyPr>
            <a:normAutofit/>
          </a:bodyPr>
          <a:lstStyle/>
          <a:p>
            <a:r>
              <a:rPr lang="en-US" b="1" dirty="0"/>
              <a:t>Share liquidity </a:t>
            </a:r>
            <a:r>
              <a:rPr lang="en-US" dirty="0"/>
              <a:t>increases </a:t>
            </a:r>
            <a:r>
              <a:rPr lang="en-US" dirty="0">
                <a:sym typeface="Wingdings" pitchFamily="2" charset="2"/>
              </a:rPr>
              <a:t> lower cost of capital</a:t>
            </a:r>
            <a:endParaRPr lang="en-US" dirty="0"/>
          </a:p>
          <a:p>
            <a:pPr lvl="1"/>
            <a:r>
              <a:rPr lang="en-US" dirty="0"/>
              <a:t>restrictions on number/type shareholders lifted, solicitation restrictions lifted </a:t>
            </a:r>
          </a:p>
          <a:p>
            <a:r>
              <a:rPr lang="en-US" b="1" dirty="0"/>
              <a:t>Regulatory</a:t>
            </a:r>
            <a:r>
              <a:rPr lang="en-US" dirty="0"/>
              <a:t> environment changes</a:t>
            </a:r>
          </a:p>
          <a:p>
            <a:pPr lvl="1"/>
            <a:r>
              <a:rPr lang="en-US" dirty="0"/>
              <a:t>Exchange listing requirements + SOX auditing and internal reporting controls</a:t>
            </a:r>
          </a:p>
          <a:p>
            <a:r>
              <a:rPr lang="en-US" b="1" dirty="0"/>
              <a:t>Information</a:t>
            </a:r>
            <a:r>
              <a:rPr lang="en-US" dirty="0"/>
              <a:t> environment</a:t>
            </a:r>
            <a:r>
              <a:rPr lang="en-US" dirty="0">
                <a:sym typeface="Wingdings" panose="05000000000000000000" pitchFamily="2" charset="2"/>
              </a:rPr>
              <a:t>  two-audiences problem </a:t>
            </a:r>
            <a:r>
              <a:rPr lang="en-US" sz="1900" dirty="0">
                <a:sym typeface="Wingdings" panose="05000000000000000000" pitchFamily="2" charset="2"/>
              </a:rPr>
              <a:t>(Bhattacharya &amp; Ritter 1983)</a:t>
            </a:r>
            <a:endParaRPr lang="en-US" dirty="0"/>
          </a:p>
          <a:p>
            <a:pPr lvl="1"/>
            <a:r>
              <a:rPr lang="en-US" dirty="0"/>
              <a:t>file quarterly &amp; annual financial statements </a:t>
            </a:r>
          </a:p>
          <a:p>
            <a:pPr lvl="1"/>
            <a:r>
              <a:rPr lang="en-US" dirty="0"/>
              <a:t>subject to insider trading laws and not allowed to selectively disclose material</a:t>
            </a:r>
          </a:p>
          <a:p>
            <a:r>
              <a:rPr lang="en-US" dirty="0"/>
              <a:t>Greater </a:t>
            </a:r>
            <a:r>
              <a:rPr lang="en-US" b="1" dirty="0"/>
              <a:t>separation ownership &amp; control</a:t>
            </a:r>
            <a:r>
              <a:rPr lang="en-US" dirty="0"/>
              <a:t> </a:t>
            </a:r>
            <a:r>
              <a:rPr lang="en-US" dirty="0">
                <a:sym typeface="Wingdings" panose="05000000000000000000" pitchFamily="2" charset="2"/>
              </a:rPr>
              <a:t> greater scope for agency </a:t>
            </a:r>
            <a:r>
              <a:rPr lang="en-US" dirty="0" err="1">
                <a:sym typeface="Wingdings" panose="05000000000000000000" pitchFamily="2" charset="2"/>
              </a:rPr>
              <a:t>pbms</a:t>
            </a:r>
            <a:endParaRPr lang="en-US" dirty="0">
              <a:sym typeface="Wingdings" panose="05000000000000000000" pitchFamily="2" charset="2"/>
            </a:endParaRPr>
          </a:p>
          <a:p>
            <a:pPr lvl="1"/>
            <a:r>
              <a:rPr lang="en-US" dirty="0">
                <a:sym typeface="Wingdings" panose="05000000000000000000" pitchFamily="2" charset="2"/>
              </a:rPr>
              <a:t>Short-</a:t>
            </a:r>
            <a:r>
              <a:rPr lang="en-US" dirty="0" err="1">
                <a:sym typeface="Wingdings" panose="05000000000000000000" pitchFamily="2" charset="2"/>
              </a:rPr>
              <a:t>termist</a:t>
            </a:r>
            <a:r>
              <a:rPr lang="en-US" dirty="0">
                <a:sym typeface="Wingdings" panose="05000000000000000000" pitchFamily="2" charset="2"/>
              </a:rPr>
              <a:t> pressures with offset increase in corporate governance rules</a:t>
            </a:r>
            <a:endParaRPr lang="en-US" dirty="0"/>
          </a:p>
          <a:p>
            <a:pPr marL="457200" lvl="1" indent="0">
              <a:buNone/>
            </a:pPr>
            <a:endParaRPr lang="en-US" dirty="0"/>
          </a:p>
        </p:txBody>
      </p:sp>
    </p:spTree>
    <p:extLst>
      <p:ext uri="{BB962C8B-B14F-4D97-AF65-F5344CB8AC3E}">
        <p14:creationId xmlns:p14="http://schemas.microsoft.com/office/powerpoint/2010/main" val="4087644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5222B-44D1-7C20-D192-10CED4FDA014}"/>
              </a:ext>
            </a:extLst>
          </p:cNvPr>
          <p:cNvSpPr>
            <a:spLocks noGrp="1"/>
          </p:cNvSpPr>
          <p:nvPr>
            <p:ph type="title"/>
          </p:nvPr>
        </p:nvSpPr>
        <p:spPr/>
        <p:txBody>
          <a:bodyPr/>
          <a:lstStyle/>
          <a:p>
            <a:r>
              <a:rPr lang="en-US" dirty="0"/>
              <a:t>Changes to the public capital markets</a:t>
            </a:r>
          </a:p>
        </p:txBody>
      </p:sp>
      <p:sp>
        <p:nvSpPr>
          <p:cNvPr id="4" name="Text Placeholder 3">
            <a:extLst>
              <a:ext uri="{FF2B5EF4-FFF2-40B4-BE49-F238E27FC236}">
                <a16:creationId xmlns:a16="http://schemas.microsoft.com/office/drawing/2014/main" id="{22DD4B4E-A3F0-3B47-D1DD-0452B321B7A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87804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A2268-C863-4A06-7383-E4D56E43B14B}"/>
              </a:ext>
            </a:extLst>
          </p:cNvPr>
          <p:cNvSpPr>
            <a:spLocks noGrp="1"/>
          </p:cNvSpPr>
          <p:nvPr>
            <p:ph type="title"/>
          </p:nvPr>
        </p:nvSpPr>
        <p:spPr/>
        <p:txBody>
          <a:bodyPr/>
          <a:lstStyle/>
          <a:p>
            <a:r>
              <a:rPr lang="en-US" dirty="0"/>
              <a:t>Major regulations and public market changes</a:t>
            </a:r>
          </a:p>
        </p:txBody>
      </p:sp>
      <p:sp>
        <p:nvSpPr>
          <p:cNvPr id="3" name="Content Placeholder 2">
            <a:extLst>
              <a:ext uri="{FF2B5EF4-FFF2-40B4-BE49-F238E27FC236}">
                <a16:creationId xmlns:a16="http://schemas.microsoft.com/office/drawing/2014/main" id="{D31916D3-279F-D999-EE8C-D312472AED44}"/>
              </a:ext>
            </a:extLst>
          </p:cNvPr>
          <p:cNvSpPr>
            <a:spLocks noGrp="1"/>
          </p:cNvSpPr>
          <p:nvPr>
            <p:ph idx="1"/>
          </p:nvPr>
        </p:nvSpPr>
        <p:spPr/>
        <p:txBody>
          <a:bodyPr>
            <a:normAutofit/>
          </a:bodyPr>
          <a:lstStyle/>
          <a:p>
            <a:pPr>
              <a:spcBef>
                <a:spcPts val="1800"/>
              </a:spcBef>
            </a:pPr>
            <a:r>
              <a:rPr lang="en-US" dirty="0"/>
              <a:t>Sarbanes-Oxley Act (2002), particularly Section 404</a:t>
            </a:r>
            <a:r>
              <a:rPr lang="en-US" sz="2000" dirty="0"/>
              <a:t> </a:t>
            </a:r>
            <a:r>
              <a:rPr lang="en-US" sz="1600" dirty="0"/>
              <a:t>(Coates and Srinivasan, 2014)</a:t>
            </a:r>
            <a:endParaRPr lang="en-US" dirty="0"/>
          </a:p>
          <a:p>
            <a:pPr>
              <a:spcBef>
                <a:spcPts val="1800"/>
              </a:spcBef>
            </a:pPr>
            <a:r>
              <a:rPr lang="en-US" dirty="0"/>
              <a:t>Decline in “ecosystem” of underwriters that focuses on smaller firms</a:t>
            </a:r>
          </a:p>
          <a:p>
            <a:pPr>
              <a:spcBef>
                <a:spcPts val="1800"/>
              </a:spcBef>
            </a:pPr>
            <a:r>
              <a:rPr lang="en-US" dirty="0"/>
              <a:t>Regulation Fair Disclosure (2000)</a:t>
            </a:r>
          </a:p>
          <a:p>
            <a:pPr>
              <a:spcBef>
                <a:spcPts val="1800"/>
              </a:spcBef>
            </a:pPr>
            <a:r>
              <a:rPr lang="en-US" dirty="0"/>
              <a:t>2003 Global Settlement</a:t>
            </a:r>
          </a:p>
          <a:p>
            <a:pPr>
              <a:spcBef>
                <a:spcPts val="1800"/>
              </a:spcBef>
            </a:pPr>
            <a:r>
              <a:rPr lang="en-US" dirty="0"/>
              <a:t>JOBS Act (2012)</a:t>
            </a:r>
          </a:p>
          <a:p>
            <a:pPr>
              <a:spcBef>
                <a:spcPts val="3000"/>
              </a:spcBef>
              <a:buFont typeface="Wingdings" panose="05000000000000000000" pitchFamily="2" charset="2"/>
              <a:buChar char="Ø"/>
            </a:pPr>
            <a:r>
              <a:rPr lang="da-DK" dirty="0"/>
              <a:t> Gao et al. (2013), Doidge et al. (2013, 2017): These changes are unlikely to explain decline in IPOs</a:t>
            </a:r>
            <a:endParaRPr lang="en-US" dirty="0"/>
          </a:p>
        </p:txBody>
      </p:sp>
    </p:spTree>
    <p:extLst>
      <p:ext uri="{BB962C8B-B14F-4D97-AF65-F5344CB8AC3E}">
        <p14:creationId xmlns:p14="http://schemas.microsoft.com/office/powerpoint/2010/main" val="273486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E2F05-6C2C-D696-E026-6ECD39C83976}"/>
              </a:ext>
            </a:extLst>
          </p:cNvPr>
          <p:cNvSpPr>
            <a:spLocks noGrp="1"/>
          </p:cNvSpPr>
          <p:nvPr>
            <p:ph type="title"/>
          </p:nvPr>
        </p:nvSpPr>
        <p:spPr/>
        <p:txBody>
          <a:bodyPr/>
          <a:lstStyle/>
          <a:p>
            <a:r>
              <a:rPr lang="en-US" dirty="0"/>
              <a:t>Older, bigger, and less profitable at IPO</a:t>
            </a:r>
          </a:p>
        </p:txBody>
      </p:sp>
      <p:pic>
        <p:nvPicPr>
          <p:cNvPr id="5" name="Content Placeholder 4" descr="Chart, line chart&#10;&#10;Description automatically generated">
            <a:extLst>
              <a:ext uri="{FF2B5EF4-FFF2-40B4-BE49-F238E27FC236}">
                <a16:creationId xmlns:a16="http://schemas.microsoft.com/office/drawing/2014/main" id="{C1F2841C-AA85-FF4C-122E-E33A976DA187}"/>
              </a:ext>
            </a:extLst>
          </p:cNvPr>
          <p:cNvPicPr>
            <a:picLocks noGrp="1" noChangeAspect="1"/>
          </p:cNvPicPr>
          <p:nvPr>
            <p:ph idx="1"/>
          </p:nvPr>
        </p:nvPicPr>
        <p:blipFill>
          <a:blip r:embed="rId2"/>
          <a:stretch>
            <a:fillRect/>
          </a:stretch>
        </p:blipFill>
        <p:spPr>
          <a:xfrm>
            <a:off x="5991956" y="1785174"/>
            <a:ext cx="6200044" cy="4468122"/>
          </a:xfrm>
        </p:spPr>
      </p:pic>
      <p:sp>
        <p:nvSpPr>
          <p:cNvPr id="6" name="TextBox 5">
            <a:extLst>
              <a:ext uri="{FF2B5EF4-FFF2-40B4-BE49-F238E27FC236}">
                <a16:creationId xmlns:a16="http://schemas.microsoft.com/office/drawing/2014/main" id="{1FC66705-7329-4982-04A0-7C575E65B05C}"/>
              </a:ext>
            </a:extLst>
          </p:cNvPr>
          <p:cNvSpPr txBox="1"/>
          <p:nvPr/>
        </p:nvSpPr>
        <p:spPr>
          <a:xfrm>
            <a:off x="10823677" y="6488668"/>
            <a:ext cx="1368323" cy="369332"/>
          </a:xfrm>
          <a:prstGeom prst="rect">
            <a:avLst/>
          </a:prstGeom>
          <a:noFill/>
        </p:spPr>
        <p:txBody>
          <a:bodyPr wrap="none" rtlCol="0">
            <a:spAutoFit/>
          </a:bodyPr>
          <a:lstStyle/>
          <a:p>
            <a:r>
              <a:rPr lang="en-US" dirty="0"/>
              <a:t>Ritter (2022)</a:t>
            </a:r>
          </a:p>
        </p:txBody>
      </p:sp>
      <p:pic>
        <p:nvPicPr>
          <p:cNvPr id="8" name="Picture 7">
            <a:extLst>
              <a:ext uri="{FF2B5EF4-FFF2-40B4-BE49-F238E27FC236}">
                <a16:creationId xmlns:a16="http://schemas.microsoft.com/office/drawing/2014/main" id="{E5710D99-47F4-8ADC-2748-765210B73882}"/>
              </a:ext>
            </a:extLst>
          </p:cNvPr>
          <p:cNvPicPr>
            <a:picLocks noChangeAspect="1"/>
          </p:cNvPicPr>
          <p:nvPr/>
        </p:nvPicPr>
        <p:blipFill>
          <a:blip r:embed="rId3"/>
          <a:stretch>
            <a:fillRect/>
          </a:stretch>
        </p:blipFill>
        <p:spPr>
          <a:xfrm>
            <a:off x="0" y="1785174"/>
            <a:ext cx="6000466" cy="4289285"/>
          </a:xfrm>
          <a:prstGeom prst="rect">
            <a:avLst/>
          </a:prstGeom>
        </p:spPr>
      </p:pic>
    </p:spTree>
    <p:extLst>
      <p:ext uri="{BB962C8B-B14F-4D97-AF65-F5344CB8AC3E}">
        <p14:creationId xmlns:p14="http://schemas.microsoft.com/office/powerpoint/2010/main" val="1180765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C4CEA-3F4F-34BB-B51E-C4ED97BE55E9}"/>
              </a:ext>
            </a:extLst>
          </p:cNvPr>
          <p:cNvSpPr>
            <a:spLocks noGrp="1"/>
          </p:cNvSpPr>
          <p:nvPr>
            <p:ph type="title"/>
          </p:nvPr>
        </p:nvSpPr>
        <p:spPr/>
        <p:txBody>
          <a:bodyPr/>
          <a:lstStyle/>
          <a:p>
            <a:r>
              <a:rPr lang="en-US" dirty="0"/>
              <a:t>Innovation in listing options</a:t>
            </a:r>
          </a:p>
        </p:txBody>
      </p:sp>
      <p:pic>
        <p:nvPicPr>
          <p:cNvPr id="5" name="Content Placeholder 4" descr="Chart, line chart&#10;&#10;Description automatically generated">
            <a:extLst>
              <a:ext uri="{FF2B5EF4-FFF2-40B4-BE49-F238E27FC236}">
                <a16:creationId xmlns:a16="http://schemas.microsoft.com/office/drawing/2014/main" id="{74E1C5F6-B757-F79D-E272-0A91DCB7B1B4}"/>
              </a:ext>
            </a:extLst>
          </p:cNvPr>
          <p:cNvPicPr>
            <a:picLocks noGrp="1" noChangeAspect="1"/>
          </p:cNvPicPr>
          <p:nvPr>
            <p:ph idx="1"/>
          </p:nvPr>
        </p:nvPicPr>
        <p:blipFill>
          <a:blip r:embed="rId2"/>
          <a:stretch>
            <a:fillRect/>
          </a:stretch>
        </p:blipFill>
        <p:spPr>
          <a:xfrm>
            <a:off x="6893877" y="2749364"/>
            <a:ext cx="5040582" cy="3798604"/>
          </a:xfrm>
        </p:spPr>
      </p:pic>
      <p:pic>
        <p:nvPicPr>
          <p:cNvPr id="7" name="Picture 6">
            <a:extLst>
              <a:ext uri="{FF2B5EF4-FFF2-40B4-BE49-F238E27FC236}">
                <a16:creationId xmlns:a16="http://schemas.microsoft.com/office/drawing/2014/main" id="{8D2038ED-B85A-DE88-39D2-6A0A5384C40E}"/>
              </a:ext>
            </a:extLst>
          </p:cNvPr>
          <p:cNvPicPr>
            <a:picLocks noChangeAspect="1"/>
          </p:cNvPicPr>
          <p:nvPr/>
        </p:nvPicPr>
        <p:blipFill>
          <a:blip r:embed="rId3"/>
          <a:stretch>
            <a:fillRect/>
          </a:stretch>
        </p:blipFill>
        <p:spPr>
          <a:xfrm>
            <a:off x="0" y="1805367"/>
            <a:ext cx="6591869" cy="1189657"/>
          </a:xfrm>
          <a:prstGeom prst="rect">
            <a:avLst/>
          </a:prstGeom>
        </p:spPr>
      </p:pic>
      <p:pic>
        <p:nvPicPr>
          <p:cNvPr id="9" name="Picture 8" descr="Text&#10;&#10;Description automatically generated">
            <a:extLst>
              <a:ext uri="{FF2B5EF4-FFF2-40B4-BE49-F238E27FC236}">
                <a16:creationId xmlns:a16="http://schemas.microsoft.com/office/drawing/2014/main" id="{58B8AFE7-EA04-14F7-92E8-FBABF5F7E68D}"/>
              </a:ext>
            </a:extLst>
          </p:cNvPr>
          <p:cNvPicPr>
            <a:picLocks noChangeAspect="1"/>
          </p:cNvPicPr>
          <p:nvPr/>
        </p:nvPicPr>
        <p:blipFill>
          <a:blip r:embed="rId4"/>
          <a:stretch>
            <a:fillRect/>
          </a:stretch>
        </p:blipFill>
        <p:spPr>
          <a:xfrm>
            <a:off x="407666" y="3976352"/>
            <a:ext cx="5322722" cy="1990681"/>
          </a:xfrm>
          <a:prstGeom prst="rect">
            <a:avLst/>
          </a:prstGeom>
        </p:spPr>
      </p:pic>
      <p:sp>
        <p:nvSpPr>
          <p:cNvPr id="10" name="TextBox 9">
            <a:extLst>
              <a:ext uri="{FF2B5EF4-FFF2-40B4-BE49-F238E27FC236}">
                <a16:creationId xmlns:a16="http://schemas.microsoft.com/office/drawing/2014/main" id="{D0EF025A-104C-19BF-CFBD-A689334A5171}"/>
              </a:ext>
            </a:extLst>
          </p:cNvPr>
          <p:cNvSpPr txBox="1"/>
          <p:nvPr/>
        </p:nvSpPr>
        <p:spPr>
          <a:xfrm>
            <a:off x="6438262" y="2282299"/>
            <a:ext cx="5951812" cy="830997"/>
          </a:xfrm>
          <a:prstGeom prst="rect">
            <a:avLst/>
          </a:prstGeom>
          <a:noFill/>
        </p:spPr>
        <p:txBody>
          <a:bodyPr wrap="square" rtlCol="0">
            <a:spAutoFit/>
          </a:bodyPr>
          <a:lstStyle/>
          <a:p>
            <a:pPr algn="ctr"/>
            <a:r>
              <a:rPr lang="en-US" sz="2400" dirty="0"/>
              <a:t>Increase in SPAC activity (</a:t>
            </a:r>
            <a:r>
              <a:rPr lang="en-US" sz="2400" dirty="0" err="1"/>
              <a:t>Gahng</a:t>
            </a:r>
            <a:r>
              <a:rPr lang="en-US" sz="2400" dirty="0"/>
              <a:t>, Ritter and Zhang, 2022)</a:t>
            </a:r>
          </a:p>
        </p:txBody>
      </p:sp>
    </p:spTree>
    <p:extLst>
      <p:ext uri="{BB962C8B-B14F-4D97-AF65-F5344CB8AC3E}">
        <p14:creationId xmlns:p14="http://schemas.microsoft.com/office/powerpoint/2010/main" val="1076696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80F83D-B57B-C4AA-5592-58BDF08A431F}"/>
              </a:ext>
            </a:extLst>
          </p:cNvPr>
          <p:cNvSpPr>
            <a:spLocks noGrp="1"/>
          </p:cNvSpPr>
          <p:nvPr>
            <p:ph type="title"/>
          </p:nvPr>
        </p:nvSpPr>
        <p:spPr>
          <a:xfrm>
            <a:off x="630936" y="639520"/>
            <a:ext cx="3429000" cy="1719072"/>
          </a:xfrm>
        </p:spPr>
        <p:txBody>
          <a:bodyPr anchor="b">
            <a:normAutofit/>
          </a:bodyPr>
          <a:lstStyle/>
          <a:p>
            <a:r>
              <a:rPr lang="en-US" sz="3800" dirty="0"/>
              <a:t>Public equity capital raising vs. VC</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FD9C1C29-EFC2-85F1-F2DF-9A51CE6D0AAB}"/>
              </a:ext>
            </a:extLst>
          </p:cNvPr>
          <p:cNvSpPr>
            <a:spLocks noGrp="1"/>
          </p:cNvSpPr>
          <p:nvPr>
            <p:ph idx="1"/>
          </p:nvPr>
        </p:nvSpPr>
        <p:spPr>
          <a:xfrm>
            <a:off x="630936" y="2807208"/>
            <a:ext cx="3429000" cy="3410712"/>
          </a:xfrm>
        </p:spPr>
        <p:txBody>
          <a:bodyPr anchor="t">
            <a:normAutofit/>
          </a:bodyPr>
          <a:lstStyle/>
          <a:p>
            <a:pPr marL="0" indent="0">
              <a:buNone/>
            </a:pPr>
            <a:endParaRPr lang="en-US" dirty="0"/>
          </a:p>
          <a:p>
            <a:pPr marL="0" indent="0">
              <a:buNone/>
            </a:pPr>
            <a:r>
              <a:rPr lang="en-US" dirty="0"/>
              <a:t>Since 2017, capital raised by VC-backed startups &gt; IPO and SEO offerings</a:t>
            </a:r>
          </a:p>
        </p:txBody>
      </p:sp>
      <p:pic>
        <p:nvPicPr>
          <p:cNvPr id="5" name="Content Placeholder 4">
            <a:extLst>
              <a:ext uri="{FF2B5EF4-FFF2-40B4-BE49-F238E27FC236}">
                <a16:creationId xmlns:a16="http://schemas.microsoft.com/office/drawing/2014/main" id="{0AC3440B-84C2-2A09-16B6-A9652AE1089A}"/>
              </a:ext>
            </a:extLst>
          </p:cNvPr>
          <p:cNvPicPr>
            <a:picLocks noChangeAspect="1"/>
          </p:cNvPicPr>
          <p:nvPr/>
        </p:nvPicPr>
        <p:blipFill>
          <a:blip r:embed="rId2"/>
          <a:stretch>
            <a:fillRect/>
          </a:stretch>
        </p:blipFill>
        <p:spPr>
          <a:xfrm>
            <a:off x="4654296" y="918556"/>
            <a:ext cx="6903720" cy="5020887"/>
          </a:xfrm>
          <a:prstGeom prst="rect">
            <a:avLst/>
          </a:prstGeom>
        </p:spPr>
      </p:pic>
      <p:sp>
        <p:nvSpPr>
          <p:cNvPr id="4" name="Donut 3">
            <a:extLst>
              <a:ext uri="{FF2B5EF4-FFF2-40B4-BE49-F238E27FC236}">
                <a16:creationId xmlns:a16="http://schemas.microsoft.com/office/drawing/2014/main" id="{0713BBCD-78CD-37B1-5FFF-A275E4F1AA2C}"/>
              </a:ext>
            </a:extLst>
          </p:cNvPr>
          <p:cNvSpPr/>
          <p:nvPr/>
        </p:nvSpPr>
        <p:spPr>
          <a:xfrm>
            <a:off x="10208525" y="1951630"/>
            <a:ext cx="1105469" cy="1296537"/>
          </a:xfrm>
          <a:prstGeom prst="donut">
            <a:avLst>
              <a:gd name="adj" fmla="val 3929"/>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5EDF1F1A-C22A-C1AC-B8FC-91519664BEFB}"/>
              </a:ext>
            </a:extLst>
          </p:cNvPr>
          <p:cNvSpPr txBox="1"/>
          <p:nvPr/>
        </p:nvSpPr>
        <p:spPr>
          <a:xfrm>
            <a:off x="477672" y="2358592"/>
            <a:ext cx="3582264" cy="448616"/>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717286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640071-48C1-846B-9874-F884D481B7EB}"/>
              </a:ext>
            </a:extLst>
          </p:cNvPr>
          <p:cNvSpPr>
            <a:spLocks noGrp="1"/>
          </p:cNvSpPr>
          <p:nvPr>
            <p:ph type="title"/>
          </p:nvPr>
        </p:nvSpPr>
        <p:spPr/>
        <p:txBody>
          <a:bodyPr/>
          <a:lstStyle/>
          <a:p>
            <a:r>
              <a:rPr lang="en-US" dirty="0"/>
              <a:t>Private capital market changes</a:t>
            </a:r>
          </a:p>
        </p:txBody>
      </p:sp>
      <p:sp>
        <p:nvSpPr>
          <p:cNvPr id="5" name="Text Placeholder 4">
            <a:extLst>
              <a:ext uri="{FF2B5EF4-FFF2-40B4-BE49-F238E27FC236}">
                <a16:creationId xmlns:a16="http://schemas.microsoft.com/office/drawing/2014/main" id="{E5BF394F-7C86-DC57-7BBA-EC2B138AD313}"/>
              </a:ext>
            </a:extLst>
          </p:cNvPr>
          <p:cNvSpPr>
            <a:spLocks noGrp="1"/>
          </p:cNvSpPr>
          <p:nvPr>
            <p:ph type="body" idx="1"/>
          </p:nvPr>
        </p:nvSpPr>
        <p:spPr/>
        <p:txBody>
          <a:bodyPr/>
          <a:lstStyle/>
          <a:p>
            <a:r>
              <a:rPr lang="en-US" dirty="0"/>
              <a:t>More startups and a lot more capital</a:t>
            </a:r>
          </a:p>
        </p:txBody>
      </p:sp>
    </p:spTree>
    <p:extLst>
      <p:ext uri="{BB962C8B-B14F-4D97-AF65-F5344CB8AC3E}">
        <p14:creationId xmlns:p14="http://schemas.microsoft.com/office/powerpoint/2010/main" val="2091168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AC0B5-07BB-C355-2F3C-5FB7C9B6CB54}"/>
              </a:ext>
            </a:extLst>
          </p:cNvPr>
          <p:cNvSpPr>
            <a:spLocks noGrp="1"/>
          </p:cNvSpPr>
          <p:nvPr>
            <p:ph type="title"/>
          </p:nvPr>
        </p:nvSpPr>
        <p:spPr/>
        <p:txBody>
          <a:bodyPr/>
          <a:lstStyle/>
          <a:p>
            <a:r>
              <a:rPr lang="en-US" dirty="0"/>
              <a:t>Four motivating facts</a:t>
            </a:r>
          </a:p>
        </p:txBody>
      </p:sp>
      <p:sp>
        <p:nvSpPr>
          <p:cNvPr id="4" name="Text Placeholder 3">
            <a:extLst>
              <a:ext uri="{FF2B5EF4-FFF2-40B4-BE49-F238E27FC236}">
                <a16:creationId xmlns:a16="http://schemas.microsoft.com/office/drawing/2014/main" id="{B11D3A1D-5B4D-989B-550C-AE1B54C1FC4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24314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0F83D-B57B-C4AA-5592-58BDF08A431F}"/>
              </a:ext>
            </a:extLst>
          </p:cNvPr>
          <p:cNvSpPr>
            <a:spLocks noGrp="1"/>
          </p:cNvSpPr>
          <p:nvPr>
            <p:ph type="title"/>
          </p:nvPr>
        </p:nvSpPr>
        <p:spPr>
          <a:xfrm>
            <a:off x="630936" y="639520"/>
            <a:ext cx="3429000" cy="1719072"/>
          </a:xfrm>
        </p:spPr>
        <p:txBody>
          <a:bodyPr anchor="b">
            <a:normAutofit fontScale="90000"/>
          </a:bodyPr>
          <a:lstStyle/>
          <a:p>
            <a:r>
              <a:rPr lang="en-US" sz="3800" dirty="0"/>
              <a:t>More early-stage startups raising smaller rounds</a:t>
            </a:r>
          </a:p>
        </p:txBody>
      </p:sp>
      <p:sp>
        <p:nvSpPr>
          <p:cNvPr id="9" name="Content Placeholder 8">
            <a:extLst>
              <a:ext uri="{FF2B5EF4-FFF2-40B4-BE49-F238E27FC236}">
                <a16:creationId xmlns:a16="http://schemas.microsoft.com/office/drawing/2014/main" id="{FD9C1C29-EFC2-85F1-F2DF-9A51CE6D0AAB}"/>
              </a:ext>
            </a:extLst>
          </p:cNvPr>
          <p:cNvSpPr>
            <a:spLocks noGrp="1"/>
          </p:cNvSpPr>
          <p:nvPr>
            <p:ph idx="1"/>
          </p:nvPr>
        </p:nvSpPr>
        <p:spPr>
          <a:xfrm>
            <a:off x="630936" y="2807208"/>
            <a:ext cx="3429000" cy="3410712"/>
          </a:xfrm>
        </p:spPr>
        <p:txBody>
          <a:bodyPr anchor="t">
            <a:normAutofit/>
          </a:bodyPr>
          <a:lstStyle/>
          <a:p>
            <a:r>
              <a:rPr lang="en-US" dirty="0"/>
              <a:t>Early-stage startup financings back to dot-com peak</a:t>
            </a:r>
          </a:p>
          <a:p>
            <a:endParaRPr lang="en-US" dirty="0"/>
          </a:p>
          <a:p>
            <a:r>
              <a:rPr lang="en-US" dirty="0"/>
              <a:t>Median round </a:t>
            </a:r>
            <a:r>
              <a:rPr lang="en-US"/>
              <a:t>size fallen </a:t>
            </a:r>
            <a:r>
              <a:rPr lang="en-US" dirty="0"/>
              <a:t>2.5X since 1997</a:t>
            </a:r>
          </a:p>
        </p:txBody>
      </p:sp>
      <p:pic>
        <p:nvPicPr>
          <p:cNvPr id="7" name="Content Placeholder 4">
            <a:extLst>
              <a:ext uri="{FF2B5EF4-FFF2-40B4-BE49-F238E27FC236}">
                <a16:creationId xmlns:a16="http://schemas.microsoft.com/office/drawing/2014/main" id="{FC4FFADD-3332-81F0-6CA5-7901E8F401F3}"/>
              </a:ext>
            </a:extLst>
          </p:cNvPr>
          <p:cNvPicPr>
            <a:picLocks noChangeAspect="1"/>
          </p:cNvPicPr>
          <p:nvPr/>
        </p:nvPicPr>
        <p:blipFill>
          <a:blip r:embed="rId2"/>
          <a:stretch>
            <a:fillRect/>
          </a:stretch>
        </p:blipFill>
        <p:spPr>
          <a:xfrm>
            <a:off x="4792140" y="1064525"/>
            <a:ext cx="6679851" cy="4935017"/>
          </a:xfrm>
          <a:prstGeom prst="rect">
            <a:avLst/>
          </a:prstGeom>
        </p:spPr>
      </p:pic>
      <p:sp>
        <p:nvSpPr>
          <p:cNvPr id="8" name="TextBox 7">
            <a:extLst>
              <a:ext uri="{FF2B5EF4-FFF2-40B4-BE49-F238E27FC236}">
                <a16:creationId xmlns:a16="http://schemas.microsoft.com/office/drawing/2014/main" id="{ACF2E314-5097-EB3C-7FD1-B5B3C6175654}"/>
              </a:ext>
            </a:extLst>
          </p:cNvPr>
          <p:cNvSpPr txBox="1"/>
          <p:nvPr/>
        </p:nvSpPr>
        <p:spPr>
          <a:xfrm>
            <a:off x="7966356" y="6488668"/>
            <a:ext cx="4225644" cy="369332"/>
          </a:xfrm>
          <a:prstGeom prst="rect">
            <a:avLst/>
          </a:prstGeom>
          <a:noFill/>
        </p:spPr>
        <p:txBody>
          <a:bodyPr wrap="none" rtlCol="0">
            <a:spAutoFit/>
          </a:bodyPr>
          <a:lstStyle/>
          <a:p>
            <a:r>
              <a:rPr lang="en-US" dirty="0"/>
              <a:t>Source: VentureSource, author calculations</a:t>
            </a:r>
          </a:p>
        </p:txBody>
      </p:sp>
      <p:sp>
        <p:nvSpPr>
          <p:cNvPr id="3" name="TextBox 2">
            <a:extLst>
              <a:ext uri="{FF2B5EF4-FFF2-40B4-BE49-F238E27FC236}">
                <a16:creationId xmlns:a16="http://schemas.microsoft.com/office/drawing/2014/main" id="{9BDF4452-E737-7946-EC45-1EAEBC7F8BEC}"/>
              </a:ext>
            </a:extLst>
          </p:cNvPr>
          <p:cNvSpPr txBox="1"/>
          <p:nvPr/>
        </p:nvSpPr>
        <p:spPr>
          <a:xfrm>
            <a:off x="9130353" y="1314390"/>
            <a:ext cx="1301959" cy="369332"/>
          </a:xfrm>
          <a:prstGeom prst="rect">
            <a:avLst/>
          </a:prstGeom>
          <a:noFill/>
        </p:spPr>
        <p:txBody>
          <a:bodyPr wrap="none" rtlCol="0">
            <a:spAutoFit/>
          </a:bodyPr>
          <a:lstStyle/>
          <a:p>
            <a:r>
              <a:rPr lang="en-US" dirty="0"/>
              <a:t># financings</a:t>
            </a:r>
          </a:p>
        </p:txBody>
      </p:sp>
      <p:sp>
        <p:nvSpPr>
          <p:cNvPr id="10" name="TextBox 9">
            <a:extLst>
              <a:ext uri="{FF2B5EF4-FFF2-40B4-BE49-F238E27FC236}">
                <a16:creationId xmlns:a16="http://schemas.microsoft.com/office/drawing/2014/main" id="{7031EBAD-5315-5BE6-2694-3EA374BA5D76}"/>
              </a:ext>
            </a:extLst>
          </p:cNvPr>
          <p:cNvSpPr txBox="1"/>
          <p:nvPr/>
        </p:nvSpPr>
        <p:spPr>
          <a:xfrm>
            <a:off x="9706576" y="4071699"/>
            <a:ext cx="1576137" cy="646331"/>
          </a:xfrm>
          <a:prstGeom prst="rect">
            <a:avLst/>
          </a:prstGeom>
          <a:noFill/>
        </p:spPr>
        <p:txBody>
          <a:bodyPr wrap="none" rtlCol="0">
            <a:spAutoFit/>
          </a:bodyPr>
          <a:lstStyle/>
          <a:p>
            <a:r>
              <a:rPr lang="en-US" dirty="0"/>
              <a:t>Median capital</a:t>
            </a:r>
            <a:br>
              <a:rPr lang="en-US" dirty="0"/>
            </a:br>
            <a:r>
              <a:rPr lang="en-US" dirty="0"/>
              <a:t>raised $m</a:t>
            </a:r>
          </a:p>
        </p:txBody>
      </p:sp>
    </p:spTree>
    <p:extLst>
      <p:ext uri="{BB962C8B-B14F-4D97-AF65-F5344CB8AC3E}">
        <p14:creationId xmlns:p14="http://schemas.microsoft.com/office/powerpoint/2010/main" val="2403204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FD5C-6D25-24CC-8B33-E0CFDECC07A8}"/>
              </a:ext>
            </a:extLst>
          </p:cNvPr>
          <p:cNvSpPr>
            <a:spLocks noGrp="1"/>
          </p:cNvSpPr>
          <p:nvPr>
            <p:ph type="title"/>
          </p:nvPr>
        </p:nvSpPr>
        <p:spPr/>
        <p:txBody>
          <a:bodyPr/>
          <a:lstStyle/>
          <a:p>
            <a:r>
              <a:rPr lang="en-US" dirty="0"/>
              <a:t>New early-stage investors and changing VC</a:t>
            </a:r>
          </a:p>
        </p:txBody>
      </p:sp>
      <p:sp>
        <p:nvSpPr>
          <p:cNvPr id="4" name="TextBox 3">
            <a:extLst>
              <a:ext uri="{FF2B5EF4-FFF2-40B4-BE49-F238E27FC236}">
                <a16:creationId xmlns:a16="http://schemas.microsoft.com/office/drawing/2014/main" id="{73B8AB33-03E0-EE2D-FF72-58B30C2C83DD}"/>
              </a:ext>
            </a:extLst>
          </p:cNvPr>
          <p:cNvSpPr txBox="1"/>
          <p:nvPr/>
        </p:nvSpPr>
        <p:spPr>
          <a:xfrm>
            <a:off x="1048977" y="6308209"/>
            <a:ext cx="10094045" cy="369332"/>
          </a:xfrm>
          <a:prstGeom prst="rect">
            <a:avLst/>
          </a:prstGeom>
          <a:noFill/>
        </p:spPr>
        <p:txBody>
          <a:bodyPr wrap="none" rtlCol="0">
            <a:spAutoFit/>
          </a:bodyPr>
          <a:lstStyle/>
          <a:p>
            <a:r>
              <a:rPr lang="en-US" dirty="0"/>
              <a:t>Since early 2000s, emergence of new early-stage and retail investors using non-traditional financing model</a:t>
            </a:r>
          </a:p>
        </p:txBody>
      </p:sp>
      <p:pic>
        <p:nvPicPr>
          <p:cNvPr id="6" name="Picture 5">
            <a:extLst>
              <a:ext uri="{FF2B5EF4-FFF2-40B4-BE49-F238E27FC236}">
                <a16:creationId xmlns:a16="http://schemas.microsoft.com/office/drawing/2014/main" id="{2477D509-1304-C26F-2E76-3972044B82B1}"/>
              </a:ext>
            </a:extLst>
          </p:cNvPr>
          <p:cNvPicPr>
            <a:picLocks noChangeAspect="1"/>
          </p:cNvPicPr>
          <p:nvPr/>
        </p:nvPicPr>
        <p:blipFill>
          <a:blip r:embed="rId2"/>
          <a:stretch>
            <a:fillRect/>
          </a:stretch>
        </p:blipFill>
        <p:spPr>
          <a:xfrm>
            <a:off x="6756400" y="4022725"/>
            <a:ext cx="5118100" cy="292100"/>
          </a:xfrm>
          <a:prstGeom prst="rect">
            <a:avLst/>
          </a:prstGeom>
        </p:spPr>
      </p:pic>
      <p:pic>
        <p:nvPicPr>
          <p:cNvPr id="8" name="Picture 7" descr="Table&#10;&#10;Description automatically generated">
            <a:extLst>
              <a:ext uri="{FF2B5EF4-FFF2-40B4-BE49-F238E27FC236}">
                <a16:creationId xmlns:a16="http://schemas.microsoft.com/office/drawing/2014/main" id="{DDB52C50-03AF-F943-5F4E-F7890E241856}"/>
              </a:ext>
            </a:extLst>
          </p:cNvPr>
          <p:cNvPicPr>
            <a:picLocks noChangeAspect="1"/>
          </p:cNvPicPr>
          <p:nvPr/>
        </p:nvPicPr>
        <p:blipFill>
          <a:blip r:embed="rId3"/>
          <a:stretch>
            <a:fillRect/>
          </a:stretch>
        </p:blipFill>
        <p:spPr>
          <a:xfrm>
            <a:off x="1803400" y="4314825"/>
            <a:ext cx="10071100" cy="1435100"/>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D2D6033F-E719-4285-2067-A8E4405D7EC0}"/>
              </a:ext>
            </a:extLst>
          </p:cNvPr>
          <p:cNvPicPr>
            <a:picLocks noChangeAspect="1"/>
          </p:cNvPicPr>
          <p:nvPr/>
        </p:nvPicPr>
        <p:blipFill>
          <a:blip r:embed="rId4"/>
          <a:stretch>
            <a:fillRect/>
          </a:stretch>
        </p:blipFill>
        <p:spPr>
          <a:xfrm>
            <a:off x="199511" y="1690688"/>
            <a:ext cx="3932372" cy="2192595"/>
          </a:xfrm>
          <a:prstGeom prst="rect">
            <a:avLst/>
          </a:prstGeom>
        </p:spPr>
      </p:pic>
      <p:pic>
        <p:nvPicPr>
          <p:cNvPr id="14" name="Picture 13" descr="Icon&#10;&#10;Description automatically generated">
            <a:extLst>
              <a:ext uri="{FF2B5EF4-FFF2-40B4-BE49-F238E27FC236}">
                <a16:creationId xmlns:a16="http://schemas.microsoft.com/office/drawing/2014/main" id="{59413BE9-B81D-36A3-12CC-E0C190E7F8BB}"/>
              </a:ext>
            </a:extLst>
          </p:cNvPr>
          <p:cNvPicPr>
            <a:picLocks noChangeAspect="1"/>
          </p:cNvPicPr>
          <p:nvPr/>
        </p:nvPicPr>
        <p:blipFill>
          <a:blip r:embed="rId5"/>
          <a:stretch>
            <a:fillRect/>
          </a:stretch>
        </p:blipFill>
        <p:spPr>
          <a:xfrm flipH="1">
            <a:off x="4365624" y="1635666"/>
            <a:ext cx="1151319" cy="1151319"/>
          </a:xfrm>
          <a:prstGeom prst="rect">
            <a:avLst/>
          </a:prstGeom>
        </p:spPr>
      </p:pic>
      <p:pic>
        <p:nvPicPr>
          <p:cNvPr id="16" name="Picture 15" descr="Logo&#10;&#10;Description automatically generated with medium confidence">
            <a:extLst>
              <a:ext uri="{FF2B5EF4-FFF2-40B4-BE49-F238E27FC236}">
                <a16:creationId xmlns:a16="http://schemas.microsoft.com/office/drawing/2014/main" id="{7E2A67BC-D7E9-65A5-6C3A-F57893780248}"/>
              </a:ext>
            </a:extLst>
          </p:cNvPr>
          <p:cNvPicPr>
            <a:picLocks noChangeAspect="1"/>
          </p:cNvPicPr>
          <p:nvPr/>
        </p:nvPicPr>
        <p:blipFill>
          <a:blip r:embed="rId6"/>
          <a:stretch>
            <a:fillRect/>
          </a:stretch>
        </p:blipFill>
        <p:spPr>
          <a:xfrm>
            <a:off x="5920771" y="1462025"/>
            <a:ext cx="2514600" cy="749300"/>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B4CCFE05-5060-35FF-4803-7449897E485F}"/>
              </a:ext>
            </a:extLst>
          </p:cNvPr>
          <p:cNvPicPr>
            <a:picLocks noChangeAspect="1"/>
          </p:cNvPicPr>
          <p:nvPr/>
        </p:nvPicPr>
        <p:blipFill>
          <a:blip r:embed="rId7"/>
          <a:stretch>
            <a:fillRect/>
          </a:stretch>
        </p:blipFill>
        <p:spPr>
          <a:xfrm>
            <a:off x="6303962" y="2426525"/>
            <a:ext cx="5156200" cy="1384300"/>
          </a:xfrm>
          <a:prstGeom prst="rect">
            <a:avLst/>
          </a:prstGeom>
        </p:spPr>
      </p:pic>
    </p:spTree>
    <p:extLst>
      <p:ext uri="{BB962C8B-B14F-4D97-AF65-F5344CB8AC3E}">
        <p14:creationId xmlns:p14="http://schemas.microsoft.com/office/powerpoint/2010/main" val="3592946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0F83D-B57B-C4AA-5592-58BDF08A431F}"/>
              </a:ext>
            </a:extLst>
          </p:cNvPr>
          <p:cNvSpPr>
            <a:spLocks noGrp="1"/>
          </p:cNvSpPr>
          <p:nvPr>
            <p:ph type="title"/>
          </p:nvPr>
        </p:nvSpPr>
        <p:spPr>
          <a:xfrm>
            <a:off x="630936" y="639520"/>
            <a:ext cx="3429000" cy="1719072"/>
          </a:xfrm>
        </p:spPr>
        <p:txBody>
          <a:bodyPr anchor="b">
            <a:normAutofit/>
          </a:bodyPr>
          <a:lstStyle/>
          <a:p>
            <a:r>
              <a:rPr lang="en-US" sz="3800" dirty="0"/>
              <a:t>Late-stage financing growth</a:t>
            </a:r>
          </a:p>
        </p:txBody>
      </p:sp>
      <p:sp>
        <p:nvSpPr>
          <p:cNvPr id="9" name="Content Placeholder 8">
            <a:extLst>
              <a:ext uri="{FF2B5EF4-FFF2-40B4-BE49-F238E27FC236}">
                <a16:creationId xmlns:a16="http://schemas.microsoft.com/office/drawing/2014/main" id="{FD9C1C29-EFC2-85F1-F2DF-9A51CE6D0AAB}"/>
              </a:ext>
            </a:extLst>
          </p:cNvPr>
          <p:cNvSpPr>
            <a:spLocks noGrp="1"/>
          </p:cNvSpPr>
          <p:nvPr>
            <p:ph idx="1"/>
          </p:nvPr>
        </p:nvSpPr>
        <p:spPr>
          <a:xfrm>
            <a:off x="630936" y="2807208"/>
            <a:ext cx="3429000" cy="3410712"/>
          </a:xfrm>
        </p:spPr>
        <p:txBody>
          <a:bodyPr anchor="t">
            <a:normAutofit/>
          </a:bodyPr>
          <a:lstStyle/>
          <a:p>
            <a:r>
              <a:rPr lang="en-US" sz="2400" dirty="0"/>
              <a:t>90</a:t>
            </a:r>
            <a:r>
              <a:rPr lang="en-US" sz="2400" baseline="30000" dirty="0"/>
              <a:t>th</a:t>
            </a:r>
            <a:r>
              <a:rPr lang="en-US" sz="2400" dirty="0"/>
              <a:t> percentile IPO size pre-1997: $99m</a:t>
            </a:r>
          </a:p>
          <a:p>
            <a:endParaRPr lang="en-US" sz="1800" dirty="0"/>
          </a:p>
          <a:p>
            <a:r>
              <a:rPr lang="en-US" dirty="0"/>
              <a:t>2002, 6 financings   &gt; $99m</a:t>
            </a:r>
          </a:p>
          <a:p>
            <a:r>
              <a:rPr lang="en-US" dirty="0"/>
              <a:t>2019: 189 financings &gt; $99m</a:t>
            </a:r>
          </a:p>
        </p:txBody>
      </p:sp>
      <p:pic>
        <p:nvPicPr>
          <p:cNvPr id="4" name="Picture 3">
            <a:extLst>
              <a:ext uri="{FF2B5EF4-FFF2-40B4-BE49-F238E27FC236}">
                <a16:creationId xmlns:a16="http://schemas.microsoft.com/office/drawing/2014/main" id="{609E08B2-11C8-ACFB-C8FB-CA8137E62065}"/>
              </a:ext>
            </a:extLst>
          </p:cNvPr>
          <p:cNvPicPr>
            <a:picLocks noChangeAspect="1"/>
          </p:cNvPicPr>
          <p:nvPr/>
        </p:nvPicPr>
        <p:blipFill>
          <a:blip r:embed="rId2"/>
          <a:stretch>
            <a:fillRect/>
          </a:stretch>
        </p:blipFill>
        <p:spPr>
          <a:xfrm>
            <a:off x="4432916" y="1038595"/>
            <a:ext cx="7021170" cy="5179325"/>
          </a:xfrm>
          <a:prstGeom prst="rect">
            <a:avLst/>
          </a:prstGeom>
        </p:spPr>
      </p:pic>
      <p:sp>
        <p:nvSpPr>
          <p:cNvPr id="5" name="TextBox 4">
            <a:extLst>
              <a:ext uri="{FF2B5EF4-FFF2-40B4-BE49-F238E27FC236}">
                <a16:creationId xmlns:a16="http://schemas.microsoft.com/office/drawing/2014/main" id="{DEC3C518-0998-D5A0-483F-6C28AF956C86}"/>
              </a:ext>
            </a:extLst>
          </p:cNvPr>
          <p:cNvSpPr txBox="1"/>
          <p:nvPr/>
        </p:nvSpPr>
        <p:spPr>
          <a:xfrm>
            <a:off x="7966356" y="6488668"/>
            <a:ext cx="4225644" cy="369332"/>
          </a:xfrm>
          <a:prstGeom prst="rect">
            <a:avLst/>
          </a:prstGeom>
          <a:noFill/>
        </p:spPr>
        <p:txBody>
          <a:bodyPr wrap="none" rtlCol="0">
            <a:spAutoFit/>
          </a:bodyPr>
          <a:lstStyle/>
          <a:p>
            <a:r>
              <a:rPr lang="en-US" dirty="0"/>
              <a:t>Source: VentureSource, author calculations</a:t>
            </a:r>
          </a:p>
        </p:txBody>
      </p:sp>
      <p:sp>
        <p:nvSpPr>
          <p:cNvPr id="3" name="TextBox 2">
            <a:extLst>
              <a:ext uri="{FF2B5EF4-FFF2-40B4-BE49-F238E27FC236}">
                <a16:creationId xmlns:a16="http://schemas.microsoft.com/office/drawing/2014/main" id="{82F7C1A4-CB40-AB55-C165-8074E4FB7C0C}"/>
              </a:ext>
            </a:extLst>
          </p:cNvPr>
          <p:cNvSpPr txBox="1"/>
          <p:nvPr/>
        </p:nvSpPr>
        <p:spPr>
          <a:xfrm>
            <a:off x="7620996" y="2622542"/>
            <a:ext cx="1301959" cy="369332"/>
          </a:xfrm>
          <a:prstGeom prst="rect">
            <a:avLst/>
          </a:prstGeom>
          <a:noFill/>
        </p:spPr>
        <p:txBody>
          <a:bodyPr wrap="none" rtlCol="0">
            <a:spAutoFit/>
          </a:bodyPr>
          <a:lstStyle/>
          <a:p>
            <a:r>
              <a:rPr lang="en-US" dirty="0"/>
              <a:t># financings</a:t>
            </a:r>
          </a:p>
        </p:txBody>
      </p:sp>
      <p:sp>
        <p:nvSpPr>
          <p:cNvPr id="7" name="TextBox 6">
            <a:extLst>
              <a:ext uri="{FF2B5EF4-FFF2-40B4-BE49-F238E27FC236}">
                <a16:creationId xmlns:a16="http://schemas.microsoft.com/office/drawing/2014/main" id="{03C9C2F7-745F-FB9D-DAD5-2144A4BB430D}"/>
              </a:ext>
            </a:extLst>
          </p:cNvPr>
          <p:cNvSpPr txBox="1"/>
          <p:nvPr/>
        </p:nvSpPr>
        <p:spPr>
          <a:xfrm>
            <a:off x="9760424" y="2807208"/>
            <a:ext cx="1326069" cy="646331"/>
          </a:xfrm>
          <a:prstGeom prst="rect">
            <a:avLst/>
          </a:prstGeom>
          <a:noFill/>
        </p:spPr>
        <p:txBody>
          <a:bodyPr wrap="none" rtlCol="0">
            <a:spAutoFit/>
          </a:bodyPr>
          <a:lstStyle/>
          <a:p>
            <a:r>
              <a:rPr lang="en-US" dirty="0"/>
              <a:t>Avg. capital</a:t>
            </a:r>
            <a:br>
              <a:rPr lang="en-US" dirty="0"/>
            </a:br>
            <a:r>
              <a:rPr lang="en-US" dirty="0"/>
              <a:t>invested $m</a:t>
            </a:r>
          </a:p>
        </p:txBody>
      </p:sp>
    </p:spTree>
    <p:extLst>
      <p:ext uri="{BB962C8B-B14F-4D97-AF65-F5344CB8AC3E}">
        <p14:creationId xmlns:p14="http://schemas.microsoft.com/office/powerpoint/2010/main" val="362806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835FE-8EE1-4612-1A14-0F7219E222D8}"/>
              </a:ext>
            </a:extLst>
          </p:cNvPr>
          <p:cNvSpPr>
            <a:spLocks noGrp="1"/>
          </p:cNvSpPr>
          <p:nvPr>
            <p:ph type="title"/>
          </p:nvPr>
        </p:nvSpPr>
        <p:spPr/>
        <p:txBody>
          <a:bodyPr/>
          <a:lstStyle/>
          <a:p>
            <a:r>
              <a:rPr lang="en-US" dirty="0"/>
              <a:t>Changes in the capital supply since 2002</a:t>
            </a:r>
          </a:p>
        </p:txBody>
      </p:sp>
      <p:pic>
        <p:nvPicPr>
          <p:cNvPr id="5" name="Content Placeholder 4">
            <a:extLst>
              <a:ext uri="{FF2B5EF4-FFF2-40B4-BE49-F238E27FC236}">
                <a16:creationId xmlns:a16="http://schemas.microsoft.com/office/drawing/2014/main" id="{860E5F28-866B-110C-AE13-108F0575C56F}"/>
              </a:ext>
            </a:extLst>
          </p:cNvPr>
          <p:cNvPicPr>
            <a:picLocks noGrp="1" noChangeAspect="1"/>
          </p:cNvPicPr>
          <p:nvPr>
            <p:ph idx="1"/>
          </p:nvPr>
        </p:nvPicPr>
        <p:blipFill>
          <a:blip r:embed="rId2"/>
          <a:stretch>
            <a:fillRect/>
          </a:stretch>
        </p:blipFill>
        <p:spPr>
          <a:xfrm>
            <a:off x="3549650" y="3836194"/>
            <a:ext cx="5092700" cy="330200"/>
          </a:xfrm>
        </p:spPr>
      </p:pic>
      <p:pic>
        <p:nvPicPr>
          <p:cNvPr id="7" name="Picture 6">
            <a:extLst>
              <a:ext uri="{FF2B5EF4-FFF2-40B4-BE49-F238E27FC236}">
                <a16:creationId xmlns:a16="http://schemas.microsoft.com/office/drawing/2014/main" id="{850965C1-86DD-2D8E-AC7E-A4D8FC8F140E}"/>
              </a:ext>
            </a:extLst>
          </p:cNvPr>
          <p:cNvPicPr>
            <a:picLocks noChangeAspect="1"/>
          </p:cNvPicPr>
          <p:nvPr/>
        </p:nvPicPr>
        <p:blipFill>
          <a:blip r:embed="rId3"/>
          <a:stretch>
            <a:fillRect/>
          </a:stretch>
        </p:blipFill>
        <p:spPr>
          <a:xfrm>
            <a:off x="1047750" y="2374900"/>
            <a:ext cx="10096500" cy="2108200"/>
          </a:xfrm>
          <a:prstGeom prst="rect">
            <a:avLst/>
          </a:prstGeom>
        </p:spPr>
      </p:pic>
      <p:pic>
        <p:nvPicPr>
          <p:cNvPr id="9" name="Picture 8">
            <a:extLst>
              <a:ext uri="{FF2B5EF4-FFF2-40B4-BE49-F238E27FC236}">
                <a16:creationId xmlns:a16="http://schemas.microsoft.com/office/drawing/2014/main" id="{EC6C2FF3-6987-1E25-270E-461CC236FA97}"/>
              </a:ext>
            </a:extLst>
          </p:cNvPr>
          <p:cNvPicPr>
            <a:picLocks noChangeAspect="1"/>
          </p:cNvPicPr>
          <p:nvPr/>
        </p:nvPicPr>
        <p:blipFill>
          <a:blip r:embed="rId2"/>
          <a:stretch>
            <a:fillRect/>
          </a:stretch>
        </p:blipFill>
        <p:spPr>
          <a:xfrm>
            <a:off x="6051550" y="2044700"/>
            <a:ext cx="5092700" cy="330200"/>
          </a:xfrm>
          <a:prstGeom prst="rect">
            <a:avLst/>
          </a:prstGeom>
        </p:spPr>
      </p:pic>
      <p:sp>
        <p:nvSpPr>
          <p:cNvPr id="10" name="TextBox 9">
            <a:extLst>
              <a:ext uri="{FF2B5EF4-FFF2-40B4-BE49-F238E27FC236}">
                <a16:creationId xmlns:a16="http://schemas.microsoft.com/office/drawing/2014/main" id="{53253863-9456-B7D5-EC02-913E3D86F328}"/>
              </a:ext>
            </a:extLst>
          </p:cNvPr>
          <p:cNvSpPr txBox="1"/>
          <p:nvPr/>
        </p:nvSpPr>
        <p:spPr>
          <a:xfrm>
            <a:off x="2605396" y="4599045"/>
            <a:ext cx="6981207" cy="181588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a:t>Roughly 3X increase from 2002 – 2019</a:t>
            </a:r>
          </a:p>
          <a:p>
            <a:pPr marL="285750" indent="-285750">
              <a:buFont typeface="Arial" panose="020B0604020202020204" pitchFamily="34" charset="0"/>
              <a:buChar char="•"/>
            </a:pPr>
            <a:r>
              <a:rPr lang="en-US" sz="2800" dirty="0"/>
              <a:t>VC funds raised</a:t>
            </a:r>
          </a:p>
          <a:p>
            <a:pPr marL="285750" indent="-285750">
              <a:buFont typeface="Arial" panose="020B0604020202020204" pitchFamily="34" charset="0"/>
              <a:buChar char="•"/>
            </a:pPr>
            <a:r>
              <a:rPr lang="en-US" sz="2800" dirty="0"/>
              <a:t>VC/PE allocations by public pensions</a:t>
            </a:r>
          </a:p>
          <a:p>
            <a:pPr marL="285750" indent="-285750">
              <a:buFont typeface="Arial" panose="020B0604020202020204" pitchFamily="34" charset="0"/>
              <a:buChar char="•"/>
            </a:pPr>
            <a:r>
              <a:rPr lang="en-US" sz="2800" dirty="0"/>
              <a:t>VC/PE allocations for higher-ed endowments</a:t>
            </a:r>
          </a:p>
        </p:txBody>
      </p:sp>
    </p:spTree>
    <p:extLst>
      <p:ext uri="{BB962C8B-B14F-4D97-AF65-F5344CB8AC3E}">
        <p14:creationId xmlns:p14="http://schemas.microsoft.com/office/powerpoint/2010/main" val="604958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C3D81B-F08B-11C3-BCF7-DB9D94039AC4}"/>
              </a:ext>
            </a:extLst>
          </p:cNvPr>
          <p:cNvSpPr>
            <a:spLocks noGrp="1"/>
          </p:cNvSpPr>
          <p:nvPr>
            <p:ph type="title"/>
          </p:nvPr>
        </p:nvSpPr>
        <p:spPr>
          <a:xfrm>
            <a:off x="831850" y="843464"/>
            <a:ext cx="10515600" cy="2852737"/>
          </a:xfrm>
        </p:spPr>
        <p:txBody>
          <a:bodyPr/>
          <a:lstStyle/>
          <a:p>
            <a:r>
              <a:rPr lang="en-US" dirty="0"/>
              <a:t>What drives these changes?</a:t>
            </a:r>
          </a:p>
        </p:txBody>
      </p:sp>
      <p:sp>
        <p:nvSpPr>
          <p:cNvPr id="5" name="Text Placeholder 4">
            <a:extLst>
              <a:ext uri="{FF2B5EF4-FFF2-40B4-BE49-F238E27FC236}">
                <a16:creationId xmlns:a16="http://schemas.microsoft.com/office/drawing/2014/main" id="{BDDABE1C-12A8-1C60-2B0E-EA1A79313279}"/>
              </a:ext>
            </a:extLst>
          </p:cNvPr>
          <p:cNvSpPr>
            <a:spLocks noGrp="1"/>
          </p:cNvSpPr>
          <p:nvPr>
            <p:ph type="body" idx="1"/>
          </p:nvPr>
        </p:nvSpPr>
        <p:spPr>
          <a:xfrm>
            <a:off x="831850" y="4013735"/>
            <a:ext cx="10515600" cy="2075915"/>
          </a:xfrm>
        </p:spPr>
        <p:txBody>
          <a:bodyPr>
            <a:normAutofit/>
          </a:bodyPr>
          <a:lstStyle/>
          <a:p>
            <a:pPr marL="342900" indent="-342900">
              <a:buFont typeface="Arial" panose="020B0604020202020204" pitchFamily="34" charset="0"/>
              <a:buChar char="•"/>
            </a:pPr>
            <a:r>
              <a:rPr lang="en-US" sz="2800" dirty="0"/>
              <a:t>Regulation</a:t>
            </a:r>
          </a:p>
          <a:p>
            <a:pPr marL="342900" indent="-342900">
              <a:buFont typeface="Arial" panose="020B0604020202020204" pitchFamily="34" charset="0"/>
              <a:buChar char="•"/>
            </a:pPr>
            <a:r>
              <a:rPr lang="en-US" sz="2800" dirty="0"/>
              <a:t>Changes affecting investors (supply side)</a:t>
            </a:r>
          </a:p>
          <a:p>
            <a:pPr marL="342900" indent="-342900">
              <a:buFont typeface="Arial" panose="020B0604020202020204" pitchFamily="34" charset="0"/>
              <a:buChar char="•"/>
            </a:pPr>
            <a:r>
              <a:rPr lang="en-US" sz="2800" dirty="0"/>
              <a:t>Changes affecting startups and founders (demand side)</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4155068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35A8A-7993-7811-88FF-3FF8D3EBB4CD}"/>
              </a:ext>
            </a:extLst>
          </p:cNvPr>
          <p:cNvSpPr>
            <a:spLocks noGrp="1"/>
          </p:cNvSpPr>
          <p:nvPr>
            <p:ph type="title"/>
          </p:nvPr>
        </p:nvSpPr>
        <p:spPr/>
        <p:txBody>
          <a:bodyPr/>
          <a:lstStyle/>
          <a:p>
            <a:r>
              <a:rPr lang="en-US" dirty="0"/>
              <a:t>Regulation (and deregulation)</a:t>
            </a:r>
          </a:p>
        </p:txBody>
      </p:sp>
      <p:sp>
        <p:nvSpPr>
          <p:cNvPr id="3" name="Content Placeholder 2">
            <a:extLst>
              <a:ext uri="{FF2B5EF4-FFF2-40B4-BE49-F238E27FC236}">
                <a16:creationId xmlns:a16="http://schemas.microsoft.com/office/drawing/2014/main" id="{A8542950-F3C7-AF04-4719-8593C6E312C7}"/>
              </a:ext>
            </a:extLst>
          </p:cNvPr>
          <p:cNvSpPr>
            <a:spLocks noGrp="1"/>
          </p:cNvSpPr>
          <p:nvPr>
            <p:ph idx="1"/>
          </p:nvPr>
        </p:nvSpPr>
        <p:spPr/>
        <p:txBody>
          <a:bodyPr>
            <a:normAutofit lnSpcReduction="10000"/>
          </a:bodyPr>
          <a:lstStyle/>
          <a:p>
            <a:pPr marL="514350" indent="-514350">
              <a:buFont typeface="+mj-lt"/>
              <a:buAutoNum type="arabicPeriod"/>
            </a:pPr>
            <a:r>
              <a:rPr lang="en-US" dirty="0"/>
              <a:t>NSMIA (1996)</a:t>
            </a:r>
          </a:p>
          <a:p>
            <a:endParaRPr lang="en-US" dirty="0"/>
          </a:p>
          <a:p>
            <a:pPr marL="514350" indent="-514350">
              <a:buFont typeface="+mj-lt"/>
              <a:buAutoNum type="arabicPeriod" startAt="2"/>
            </a:pPr>
            <a:r>
              <a:rPr lang="en-US" dirty="0"/>
              <a:t>Pension Protection Act (2006)</a:t>
            </a:r>
          </a:p>
          <a:p>
            <a:pPr lvl="1"/>
            <a:r>
              <a:rPr lang="en-US" dirty="0"/>
              <a:t>Easier for VC/PE funds to raise capital from governmental pension plans w/o triggering costly fiduciary rules</a:t>
            </a:r>
          </a:p>
          <a:p>
            <a:endParaRPr lang="en-US" dirty="0"/>
          </a:p>
          <a:p>
            <a:pPr marL="514350" indent="-514350">
              <a:buFont typeface="+mj-lt"/>
              <a:buAutoNum type="arabicPeriod" startAt="3"/>
            </a:pPr>
            <a:r>
              <a:rPr lang="en-US" dirty="0"/>
              <a:t>JOBS Act (2012) and regulatory follow-ups</a:t>
            </a:r>
          </a:p>
          <a:p>
            <a:pPr lvl="1"/>
            <a:r>
              <a:rPr lang="en-US" dirty="0" err="1"/>
              <a:t>AngelList</a:t>
            </a:r>
            <a:r>
              <a:rPr lang="en-US" dirty="0"/>
              <a:t> no-action letter</a:t>
            </a:r>
          </a:p>
          <a:p>
            <a:pPr lvl="1"/>
            <a:r>
              <a:rPr lang="en-US" dirty="0" err="1"/>
              <a:t>Reg</a:t>
            </a:r>
            <a:r>
              <a:rPr lang="en-US" dirty="0"/>
              <a:t> Crowdfunding (provides regulatory framework)</a:t>
            </a:r>
          </a:p>
          <a:p>
            <a:pPr lvl="1"/>
            <a:r>
              <a:rPr lang="en-US" dirty="0"/>
              <a:t>Easing of no-solicitation rules (Rule 506(c))</a:t>
            </a:r>
          </a:p>
          <a:p>
            <a:pPr marL="0" indent="0">
              <a:buNone/>
            </a:pPr>
            <a:endParaRPr lang="en-US" dirty="0"/>
          </a:p>
        </p:txBody>
      </p:sp>
    </p:spTree>
    <p:extLst>
      <p:ext uri="{BB962C8B-B14F-4D97-AF65-F5344CB8AC3E}">
        <p14:creationId xmlns:p14="http://schemas.microsoft.com/office/powerpoint/2010/main" val="1390298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NSMIA </a:t>
            </a:r>
            <a:r>
              <a:rPr lang="en-US" sz="2800" dirty="0"/>
              <a:t>(National Securities Market Improvement Act of 1996)</a:t>
            </a:r>
          </a:p>
        </p:txBody>
      </p:sp>
      <p:sp>
        <p:nvSpPr>
          <p:cNvPr id="3" name="Content Placeholder 2"/>
          <p:cNvSpPr>
            <a:spLocks noGrp="1"/>
          </p:cNvSpPr>
          <p:nvPr>
            <p:ph idx="1"/>
          </p:nvPr>
        </p:nvSpPr>
        <p:spPr>
          <a:xfrm>
            <a:off x="838200" y="1690688"/>
            <a:ext cx="10515600" cy="4704298"/>
          </a:xfrm>
        </p:spPr>
        <p:txBody>
          <a:bodyPr>
            <a:normAutofit/>
          </a:bodyPr>
          <a:lstStyle/>
          <a:p>
            <a:r>
              <a:rPr lang="en-US" dirty="0"/>
              <a:t>Federal preemption of state blue-sky laws for private capital raising</a:t>
            </a:r>
          </a:p>
          <a:p>
            <a:pPr marL="457200" lvl="1" indent="0">
              <a:buNone/>
            </a:pPr>
            <a:r>
              <a:rPr lang="en-US" sz="2800" dirty="0">
                <a:sym typeface="Wingdings" panose="05000000000000000000" pitchFamily="2" charset="2"/>
              </a:rPr>
              <a:t> </a:t>
            </a:r>
            <a:r>
              <a:rPr lang="en-US" sz="2800" dirty="0"/>
              <a:t>easier to raise private capital across state lines, most helpful for late-stage startups</a:t>
            </a:r>
          </a:p>
          <a:p>
            <a:endParaRPr lang="en-US" dirty="0"/>
          </a:p>
          <a:p>
            <a:r>
              <a:rPr lang="en-US" dirty="0"/>
              <a:t>↑ cap on # of investors that trigger fund registration</a:t>
            </a:r>
          </a:p>
          <a:p>
            <a:pPr marL="457200" indent="0">
              <a:buNone/>
            </a:pPr>
            <a:r>
              <a:rPr lang="en-US" dirty="0">
                <a:sym typeface="Wingdings" panose="05000000000000000000" pitchFamily="2" charset="2"/>
              </a:rPr>
              <a:t></a:t>
            </a:r>
            <a:r>
              <a:rPr lang="en-US" dirty="0"/>
              <a:t> VC/PE funds can raise $ from more investors w/o registering, most helpful for late-stage funds aiming to raise large funds</a:t>
            </a:r>
          </a:p>
        </p:txBody>
      </p:sp>
    </p:spTree>
    <p:extLst>
      <p:ext uri="{BB962C8B-B14F-4D97-AF65-F5344CB8AC3E}">
        <p14:creationId xmlns:p14="http://schemas.microsoft.com/office/powerpoint/2010/main" val="670392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2586" y="564213"/>
            <a:ext cx="4923257" cy="3280427"/>
          </a:xfrm>
          <a:prstGeom prst="rect">
            <a:avLst/>
          </a:prstGeom>
        </p:spPr>
      </p:pic>
      <p:sp>
        <p:nvSpPr>
          <p:cNvPr id="6" name="TextBox 5">
            <a:extLst>
              <a:ext uri="{FF2B5EF4-FFF2-40B4-BE49-F238E27FC236}">
                <a16:creationId xmlns:a16="http://schemas.microsoft.com/office/drawing/2014/main" id="{E54295E6-C813-2873-9A99-0FB48E08A30C}"/>
              </a:ext>
            </a:extLst>
          </p:cNvPr>
          <p:cNvSpPr txBox="1"/>
          <p:nvPr/>
        </p:nvSpPr>
        <p:spPr>
          <a:xfrm>
            <a:off x="674571" y="3736735"/>
            <a:ext cx="2222635" cy="276999"/>
          </a:xfrm>
          <a:prstGeom prst="rect">
            <a:avLst/>
          </a:prstGeom>
          <a:noFill/>
        </p:spPr>
        <p:txBody>
          <a:bodyPr wrap="square" rtlCol="0">
            <a:spAutoFit/>
          </a:bodyPr>
          <a:lstStyle/>
          <a:p>
            <a:r>
              <a:rPr lang="en-US" sz="1200" dirty="0"/>
              <a:t>Ewens and Farre-Mensa (2020)</a:t>
            </a:r>
          </a:p>
        </p:txBody>
      </p:sp>
      <p:sp>
        <p:nvSpPr>
          <p:cNvPr id="8" name="TextBox 7"/>
          <p:cNvSpPr txBox="1"/>
          <p:nvPr/>
        </p:nvSpPr>
        <p:spPr>
          <a:xfrm>
            <a:off x="5524901" y="811737"/>
            <a:ext cx="6208295" cy="232371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panose="020B0604020202020204" pitchFamily="34" charset="0"/>
              <a:buChar char="•"/>
            </a:pPr>
            <a:r>
              <a:rPr lang="en-US" sz="2400" dirty="0"/>
              <a:t>Late-stage startups (“treated” by NSMIA) increase reliance on out-of-state investors after NSMIA relative to early-stage startups</a:t>
            </a:r>
          </a:p>
          <a:p>
            <a:pPr marL="342900" indent="-342900">
              <a:spcBef>
                <a:spcPts val="3000"/>
              </a:spcBef>
              <a:buFont typeface="Arial" panose="020B0604020202020204" pitchFamily="34" charset="0"/>
              <a:buChar char="•"/>
            </a:pPr>
            <a:r>
              <a:rPr lang="en-US" sz="2400" dirty="0"/>
              <a:t>Increase driven by startups in states w/ non-standardized blue-sky laws (triple-diff)</a:t>
            </a:r>
          </a:p>
        </p:txBody>
      </p:sp>
      <p:sp>
        <p:nvSpPr>
          <p:cNvPr id="9" name="Content Placeholder 2"/>
          <p:cNvSpPr txBox="1">
            <a:spLocks/>
          </p:cNvSpPr>
          <p:nvPr/>
        </p:nvSpPr>
        <p:spPr>
          <a:xfrm>
            <a:off x="674571" y="4677878"/>
            <a:ext cx="10515600" cy="1953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After NSMIA, similar diff-in-diffs show … </a:t>
            </a:r>
          </a:p>
          <a:p>
            <a:pPr lvl="1"/>
            <a:r>
              <a:rPr lang="en-US" dirty="0"/>
              <a:t>late-stage startups able to raise larger amounts of capital</a:t>
            </a:r>
          </a:p>
          <a:p>
            <a:pPr lvl="1"/>
            <a:r>
              <a:rPr lang="en-US" dirty="0"/>
              <a:t>late-stage focused funds able to raise larger funds</a:t>
            </a:r>
          </a:p>
          <a:p>
            <a:pPr lvl="1"/>
            <a:r>
              <a:rPr lang="en-US" dirty="0"/>
              <a:t>Late-stage startups == IPO candidates</a:t>
            </a:r>
          </a:p>
        </p:txBody>
      </p:sp>
    </p:spTree>
    <p:extLst>
      <p:ext uri="{BB962C8B-B14F-4D97-AF65-F5344CB8AC3E}">
        <p14:creationId xmlns:p14="http://schemas.microsoft.com/office/powerpoint/2010/main" val="129808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affecting investors (non-regulatory)</a:t>
            </a:r>
          </a:p>
        </p:txBody>
      </p:sp>
      <p:sp>
        <p:nvSpPr>
          <p:cNvPr id="3" name="Content Placeholder 2"/>
          <p:cNvSpPr>
            <a:spLocks noGrp="1"/>
          </p:cNvSpPr>
          <p:nvPr>
            <p:ph idx="1"/>
          </p:nvPr>
        </p:nvSpPr>
        <p:spPr/>
        <p:txBody>
          <a:bodyPr/>
          <a:lstStyle/>
          <a:p>
            <a:pPr marL="457200" lvl="1" indent="-457200">
              <a:spcBef>
                <a:spcPts val="1000"/>
              </a:spcBef>
              <a:buFont typeface="+mj-lt"/>
              <a:buAutoNum type="arabicPeriod"/>
            </a:pPr>
            <a:r>
              <a:rPr lang="en-US" dirty="0"/>
              <a:t>More capital allocated to VC/PE funds by some of their major LPs, </a:t>
            </a:r>
            <a:r>
              <a:rPr lang="en-US" dirty="0" err="1"/>
              <a:t>s.a.</a:t>
            </a:r>
            <a:r>
              <a:rPr lang="en-US" dirty="0"/>
              <a:t> higher-</a:t>
            </a:r>
            <a:r>
              <a:rPr lang="en-US" dirty="0" err="1"/>
              <a:t>ed</a:t>
            </a:r>
            <a:r>
              <a:rPr lang="en-US" dirty="0"/>
              <a:t> endowments and public pension funds</a:t>
            </a:r>
          </a:p>
          <a:p>
            <a:pPr marL="0" lvl="1" indent="0">
              <a:spcBef>
                <a:spcPts val="1000"/>
              </a:spcBef>
              <a:buNone/>
            </a:pPr>
            <a:endParaRPr lang="en-US" dirty="0"/>
          </a:p>
          <a:p>
            <a:pPr marL="0" lvl="1" indent="0">
              <a:spcBef>
                <a:spcPts val="1000"/>
              </a:spcBef>
              <a:buNone/>
            </a:pPr>
            <a:endParaRPr lang="en-US" dirty="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5264" y="2662031"/>
            <a:ext cx="5491882" cy="3995558"/>
          </a:xfrm>
          <a:prstGeom prst="rect">
            <a:avLst/>
          </a:prstGeom>
        </p:spPr>
      </p:pic>
    </p:spTree>
    <p:extLst>
      <p:ext uri="{BB962C8B-B14F-4D97-AF65-F5344CB8AC3E}">
        <p14:creationId xmlns:p14="http://schemas.microsoft.com/office/powerpoint/2010/main" val="2938724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affecting investors</a:t>
            </a:r>
          </a:p>
        </p:txBody>
      </p:sp>
      <p:sp>
        <p:nvSpPr>
          <p:cNvPr id="3" name="Content Placeholder 2"/>
          <p:cNvSpPr>
            <a:spLocks noGrp="1"/>
          </p:cNvSpPr>
          <p:nvPr>
            <p:ph idx="1"/>
          </p:nvPr>
        </p:nvSpPr>
        <p:spPr/>
        <p:txBody>
          <a:bodyPr/>
          <a:lstStyle/>
          <a:p>
            <a:pPr marL="457200" lvl="1" indent="-457200">
              <a:spcBef>
                <a:spcPts val="1000"/>
              </a:spcBef>
              <a:buFont typeface="+mj-lt"/>
              <a:buAutoNum type="arabicPeriod"/>
            </a:pPr>
            <a:r>
              <a:rPr lang="en-US" dirty="0"/>
              <a:t>More capital allocated to VC/PE funds by some of their major LPs, </a:t>
            </a:r>
            <a:r>
              <a:rPr lang="en-US" dirty="0" err="1"/>
              <a:t>s.a.</a:t>
            </a:r>
            <a:r>
              <a:rPr lang="en-US" dirty="0"/>
              <a:t> higher-</a:t>
            </a:r>
            <a:r>
              <a:rPr lang="en-US" dirty="0" err="1"/>
              <a:t>ed</a:t>
            </a:r>
            <a:r>
              <a:rPr lang="en-US" dirty="0"/>
              <a:t> endowments and public pension funds</a:t>
            </a:r>
          </a:p>
          <a:p>
            <a:pPr marL="228600" lvl="1">
              <a:spcBef>
                <a:spcPts val="1000"/>
              </a:spcBef>
            </a:pPr>
            <a:endParaRPr lang="en-US" dirty="0"/>
          </a:p>
          <a:p>
            <a:pPr marL="0" lvl="1" indent="0">
              <a:spcBef>
                <a:spcPts val="1000"/>
              </a:spcBef>
              <a:buNone/>
            </a:pPr>
            <a:r>
              <a:rPr lang="en-US" dirty="0"/>
              <a:t>Why?</a:t>
            </a:r>
          </a:p>
          <a:p>
            <a:pPr marL="228600" lvl="1">
              <a:spcBef>
                <a:spcPts val="1000"/>
              </a:spcBef>
            </a:pPr>
            <a:r>
              <a:rPr lang="en-US" dirty="0"/>
              <a:t>Higher-</a:t>
            </a:r>
            <a:r>
              <a:rPr lang="en-US" dirty="0" err="1"/>
              <a:t>ed</a:t>
            </a:r>
            <a:r>
              <a:rPr lang="en-US" dirty="0"/>
              <a:t>: chasing the Yale endowment returns? (Lerner et al. 2008)</a:t>
            </a:r>
          </a:p>
          <a:p>
            <a:pPr marL="228600" lvl="1">
              <a:spcBef>
                <a:spcPts val="1000"/>
              </a:spcBef>
            </a:pPr>
            <a:r>
              <a:rPr lang="en-US" dirty="0"/>
              <a:t>Public pension funds: Pension gap from $0 in 2001 to $1.25 trillion in 2019</a:t>
            </a:r>
          </a:p>
          <a:p>
            <a:pPr marL="685800" lvl="2">
              <a:spcBef>
                <a:spcPts val="1000"/>
              </a:spcBef>
            </a:pPr>
            <a:r>
              <a:rPr lang="en-US" dirty="0"/>
              <a:t>Higher expected returns </a:t>
            </a:r>
            <a:r>
              <a:rPr lang="en-US" dirty="0">
                <a:sym typeface="Wingdings" panose="05000000000000000000" pitchFamily="2" charset="2"/>
              </a:rPr>
              <a:t> lower gap</a:t>
            </a:r>
          </a:p>
          <a:p>
            <a:pPr marL="685800" lvl="2">
              <a:spcBef>
                <a:spcPts val="1000"/>
              </a:spcBef>
            </a:pPr>
            <a:r>
              <a:rPr lang="en-US" dirty="0"/>
              <a:t>Public pension funds assign highest expected return VC/PE, mean expected net return of 12% (</a:t>
            </a:r>
            <a:r>
              <a:rPr lang="en-US" dirty="0" err="1"/>
              <a:t>Andonov</a:t>
            </a:r>
            <a:r>
              <a:rPr lang="en-US" dirty="0"/>
              <a:t> &amp; </a:t>
            </a:r>
            <a:r>
              <a:rPr lang="en-US" dirty="0" err="1"/>
              <a:t>Rauh</a:t>
            </a:r>
            <a:r>
              <a:rPr lang="en-US" dirty="0"/>
              <a:t> 2021)</a:t>
            </a:r>
          </a:p>
          <a:p>
            <a:pPr marL="1143000" lvl="3">
              <a:spcBef>
                <a:spcPts val="1000"/>
              </a:spcBef>
            </a:pPr>
            <a:r>
              <a:rPr lang="en-US" dirty="0"/>
              <a:t>Compare to 1.5% Treasury rate in 2020, down from 5.2% in 2001</a:t>
            </a:r>
          </a:p>
          <a:p>
            <a:pPr marL="0" lvl="1" indent="0">
              <a:spcBef>
                <a:spcPts val="1000"/>
              </a:spcBef>
              <a:buNone/>
            </a:pPr>
            <a:endParaRPr lang="en-US" dirty="0"/>
          </a:p>
          <a:p>
            <a:pPr marL="0" lvl="1" indent="0">
              <a:spcBef>
                <a:spcPts val="1000"/>
              </a:spcBef>
              <a:buNone/>
            </a:pPr>
            <a:endParaRPr lang="en-US" dirty="0"/>
          </a:p>
          <a:p>
            <a:endParaRPr lang="en-US" dirty="0"/>
          </a:p>
        </p:txBody>
      </p:sp>
    </p:spTree>
    <p:extLst>
      <p:ext uri="{BB962C8B-B14F-4D97-AF65-F5344CB8AC3E}">
        <p14:creationId xmlns:p14="http://schemas.microsoft.com/office/powerpoint/2010/main" val="582807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Fewer IPOs and publicly-listed firms</a:t>
            </a:r>
          </a:p>
        </p:txBody>
      </p:sp>
      <p:sp>
        <p:nvSpPr>
          <p:cNvPr id="3" name="Content Placeholder 2"/>
          <p:cNvSpPr>
            <a:spLocks noGrp="1"/>
          </p:cNvSpPr>
          <p:nvPr>
            <p:ph idx="1"/>
          </p:nvPr>
        </p:nvSpPr>
        <p:spPr>
          <a:xfrm>
            <a:off x="838200" y="1402443"/>
            <a:ext cx="10515600" cy="4351338"/>
          </a:xfrm>
        </p:spPr>
        <p:txBody>
          <a:bodyPr/>
          <a:lstStyle/>
          <a:p>
            <a:pPr marL="0" indent="0">
              <a:buNone/>
            </a:pPr>
            <a:r>
              <a:rPr lang="en-US" dirty="0"/>
              <a:t>Since the 1996, sharp decline in the number of IPOs in the U.S.</a:t>
            </a:r>
          </a:p>
          <a:p>
            <a:pPr marL="182880" indent="0">
              <a:buNone/>
            </a:pPr>
            <a:endParaRPr lang="en-US" dirty="0"/>
          </a:p>
        </p:txBody>
      </p:sp>
      <p:sp>
        <p:nvSpPr>
          <p:cNvPr id="4" name="Footer Placeholder 3"/>
          <p:cNvSpPr>
            <a:spLocks noGrp="1"/>
          </p:cNvSpPr>
          <p:nvPr>
            <p:ph type="ftr" sz="quarter" idx="10"/>
          </p:nvPr>
        </p:nvSpPr>
        <p:spPr/>
        <p:txBody>
          <a:bodyPr/>
          <a:lstStyle/>
          <a:p>
            <a:r>
              <a:rPr lang="en-US"/>
              <a:t> </a:t>
            </a:r>
          </a:p>
        </p:txBody>
      </p:sp>
      <p:graphicFrame>
        <p:nvGraphicFramePr>
          <p:cNvPr id="6" name="Chart 5"/>
          <p:cNvGraphicFramePr>
            <a:graphicFrameLocks/>
          </p:cNvGraphicFramePr>
          <p:nvPr>
            <p:extLst>
              <p:ext uri="{D42A27DB-BD31-4B8C-83A1-F6EECF244321}">
                <p14:modId xmlns:p14="http://schemas.microsoft.com/office/powerpoint/2010/main" val="3843388654"/>
              </p:ext>
            </p:extLst>
          </p:nvPr>
        </p:nvGraphicFramePr>
        <p:xfrm>
          <a:off x="2307772" y="1944494"/>
          <a:ext cx="81534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6200" y="6517207"/>
            <a:ext cx="5638800" cy="307777"/>
          </a:xfrm>
          <a:prstGeom prst="rect">
            <a:avLst/>
          </a:prstGeom>
          <a:noFill/>
        </p:spPr>
        <p:txBody>
          <a:bodyPr wrap="square" rtlCol="0">
            <a:spAutoFit/>
          </a:bodyPr>
          <a:lstStyle/>
          <a:p>
            <a:r>
              <a:rPr lang="en-US" sz="1400" dirty="0"/>
              <a:t>Source: </a:t>
            </a:r>
            <a:r>
              <a:rPr lang="en-US" sz="1400" dirty="0">
                <a:hlinkClick r:id="rId3"/>
              </a:rPr>
              <a:t>Ritter IPO Statistics for 2020 and Earlier Years</a:t>
            </a:r>
            <a:r>
              <a:rPr lang="en-US" sz="1400" dirty="0"/>
              <a:t>, Table 1</a:t>
            </a:r>
          </a:p>
        </p:txBody>
      </p:sp>
      <p:sp>
        <p:nvSpPr>
          <p:cNvPr id="8" name="TextBox 7"/>
          <p:cNvSpPr txBox="1"/>
          <p:nvPr/>
        </p:nvSpPr>
        <p:spPr>
          <a:xfrm>
            <a:off x="7457976" y="2551837"/>
            <a:ext cx="3133824" cy="1754326"/>
          </a:xfrm>
          <a:prstGeom prst="rect">
            <a:avLst/>
          </a:prstGeom>
          <a:noFill/>
        </p:spPr>
        <p:txBody>
          <a:bodyPr wrap="square" rtlCol="0">
            <a:spAutoFit/>
          </a:bodyPr>
          <a:lstStyle/>
          <a:p>
            <a:r>
              <a:rPr lang="en-US" dirty="0"/>
              <a:t>Average 1980-2000: 310 IPOs/year</a:t>
            </a:r>
          </a:p>
          <a:p>
            <a:endParaRPr lang="en-US" dirty="0"/>
          </a:p>
          <a:p>
            <a:r>
              <a:rPr lang="en-US" dirty="0"/>
              <a:t>Average 2001-2020: 113 IPOs/year</a:t>
            </a:r>
          </a:p>
          <a:p>
            <a:endParaRPr lang="en-US" dirty="0"/>
          </a:p>
        </p:txBody>
      </p:sp>
    </p:spTree>
    <p:extLst>
      <p:ext uri="{BB962C8B-B14F-4D97-AF65-F5344CB8AC3E}">
        <p14:creationId xmlns:p14="http://schemas.microsoft.com/office/powerpoint/2010/main" val="1677668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affecting investors</a:t>
            </a:r>
          </a:p>
        </p:txBody>
      </p:sp>
      <p:sp>
        <p:nvSpPr>
          <p:cNvPr id="3" name="Content Placeholder 2"/>
          <p:cNvSpPr>
            <a:spLocks noGrp="1"/>
          </p:cNvSpPr>
          <p:nvPr>
            <p:ph idx="1"/>
          </p:nvPr>
        </p:nvSpPr>
        <p:spPr/>
        <p:txBody>
          <a:bodyPr/>
          <a:lstStyle/>
          <a:p>
            <a:pPr marL="457200" lvl="1" indent="-457200">
              <a:spcBef>
                <a:spcPts val="1000"/>
              </a:spcBef>
              <a:buFont typeface="+mj-lt"/>
              <a:buAutoNum type="arabicPeriod"/>
            </a:pPr>
            <a:r>
              <a:rPr lang="en-US" dirty="0"/>
              <a:t>More capital allocated to VC/PE funds by some of their major LPs, </a:t>
            </a:r>
            <a:r>
              <a:rPr lang="en-US" dirty="0" err="1"/>
              <a:t>s.a.</a:t>
            </a:r>
            <a:r>
              <a:rPr lang="en-US" dirty="0"/>
              <a:t> higher-</a:t>
            </a:r>
            <a:r>
              <a:rPr lang="en-US" dirty="0" err="1"/>
              <a:t>ed</a:t>
            </a:r>
            <a:r>
              <a:rPr lang="en-US" dirty="0"/>
              <a:t> endowments and public pension funds</a:t>
            </a:r>
          </a:p>
          <a:p>
            <a:pPr marL="0" lvl="1" indent="0">
              <a:spcBef>
                <a:spcPts val="1000"/>
              </a:spcBef>
              <a:buNone/>
            </a:pPr>
            <a:endParaRPr lang="en-US" dirty="0"/>
          </a:p>
          <a:p>
            <a:pPr marL="0" lvl="1" indent="0">
              <a:spcBef>
                <a:spcPts val="1000"/>
              </a:spcBef>
              <a:buNone/>
            </a:pPr>
            <a:endParaRPr lang="en-US" dirty="0"/>
          </a:p>
          <a:p>
            <a:endParaRPr lang="en-US" dirty="0"/>
          </a:p>
        </p:txBody>
      </p:sp>
      <p:pic>
        <p:nvPicPr>
          <p:cNvPr id="4" name="Picture 3"/>
          <p:cNvPicPr>
            <a:picLocks noChangeAspect="1"/>
          </p:cNvPicPr>
          <p:nvPr/>
        </p:nvPicPr>
        <p:blipFill>
          <a:blip r:embed="rId3"/>
          <a:stretch>
            <a:fillRect/>
          </a:stretch>
        </p:blipFill>
        <p:spPr>
          <a:xfrm>
            <a:off x="1908559" y="2765226"/>
            <a:ext cx="7069742" cy="3856955"/>
          </a:xfrm>
          <a:prstGeom prst="rect">
            <a:avLst/>
          </a:prstGeom>
        </p:spPr>
      </p:pic>
      <p:sp>
        <p:nvSpPr>
          <p:cNvPr id="5" name="TextBox 4">
            <a:extLst>
              <a:ext uri="{FF2B5EF4-FFF2-40B4-BE49-F238E27FC236}">
                <a16:creationId xmlns:a16="http://schemas.microsoft.com/office/drawing/2014/main" id="{48AF6EE0-E7CE-4726-86AA-E8BAF840A167}"/>
              </a:ext>
            </a:extLst>
          </p:cNvPr>
          <p:cNvSpPr txBox="1"/>
          <p:nvPr/>
        </p:nvSpPr>
        <p:spPr>
          <a:xfrm>
            <a:off x="6511131" y="6483681"/>
            <a:ext cx="2230098" cy="276999"/>
          </a:xfrm>
          <a:prstGeom prst="rect">
            <a:avLst/>
          </a:prstGeom>
          <a:noFill/>
        </p:spPr>
        <p:txBody>
          <a:bodyPr wrap="none" rtlCol="0">
            <a:spAutoFit/>
          </a:bodyPr>
          <a:lstStyle/>
          <a:p>
            <a:r>
              <a:rPr lang="en-US" sz="1200" dirty="0" err="1"/>
              <a:t>Mauboussin</a:t>
            </a:r>
            <a:r>
              <a:rPr lang="en-US" sz="1200" dirty="0"/>
              <a:t> and Callahan (2020)</a:t>
            </a:r>
          </a:p>
        </p:txBody>
      </p:sp>
    </p:spTree>
    <p:extLst>
      <p:ext uri="{BB962C8B-B14F-4D97-AF65-F5344CB8AC3E}">
        <p14:creationId xmlns:p14="http://schemas.microsoft.com/office/powerpoint/2010/main" val="4126542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affecting investors</a:t>
            </a:r>
          </a:p>
        </p:txBody>
      </p:sp>
      <p:sp>
        <p:nvSpPr>
          <p:cNvPr id="3" name="Content Placeholder 2"/>
          <p:cNvSpPr>
            <a:spLocks noGrp="1"/>
          </p:cNvSpPr>
          <p:nvPr>
            <p:ph idx="1"/>
          </p:nvPr>
        </p:nvSpPr>
        <p:spPr/>
        <p:txBody>
          <a:bodyPr/>
          <a:lstStyle/>
          <a:p>
            <a:pPr marL="457200" lvl="1" indent="-457200">
              <a:spcBef>
                <a:spcPts val="1000"/>
              </a:spcBef>
              <a:buFont typeface="+mj-lt"/>
              <a:buAutoNum type="arabicPeriod" startAt="2"/>
            </a:pPr>
            <a:r>
              <a:rPr lang="en-US" dirty="0"/>
              <a:t>Increased willingness of traditional public investors to invest in private mkts </a:t>
            </a:r>
            <a:r>
              <a:rPr lang="en-US" sz="1600" dirty="0"/>
              <a:t>(Aragon et al. 2018, Kwon et al. 2020, Agarwal et al. 2021, </a:t>
            </a:r>
            <a:r>
              <a:rPr lang="en-US" sz="1600" dirty="0" err="1"/>
              <a:t>Chernenko</a:t>
            </a:r>
            <a:r>
              <a:rPr lang="en-US" sz="1600" dirty="0"/>
              <a:t> et al. 2021, Huang et al. 2021)</a:t>
            </a:r>
          </a:p>
          <a:p>
            <a:pPr marL="0" lvl="1" indent="0">
              <a:spcBef>
                <a:spcPts val="1000"/>
              </a:spcBef>
              <a:buNone/>
            </a:pPr>
            <a:endParaRPr lang="en-US" dirty="0"/>
          </a:p>
          <a:p>
            <a:pPr marL="0" lvl="1" indent="0">
              <a:spcBef>
                <a:spcPts val="1000"/>
              </a:spcBef>
              <a:buNone/>
            </a:pPr>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0598" y="2550642"/>
            <a:ext cx="6456363" cy="3975285"/>
          </a:xfrm>
          <a:prstGeom prst="rect">
            <a:avLst/>
          </a:prstGeom>
        </p:spPr>
      </p:pic>
    </p:spTree>
    <p:extLst>
      <p:ext uri="{BB962C8B-B14F-4D97-AF65-F5344CB8AC3E}">
        <p14:creationId xmlns:p14="http://schemas.microsoft.com/office/powerpoint/2010/main" val="1782816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affecting investors</a:t>
            </a:r>
          </a:p>
        </p:txBody>
      </p:sp>
      <p:sp>
        <p:nvSpPr>
          <p:cNvPr id="3" name="Content Placeholder 2"/>
          <p:cNvSpPr>
            <a:spLocks noGrp="1"/>
          </p:cNvSpPr>
          <p:nvPr>
            <p:ph idx="1"/>
          </p:nvPr>
        </p:nvSpPr>
        <p:spPr>
          <a:xfrm>
            <a:off x="838200" y="1825625"/>
            <a:ext cx="10515600" cy="4351338"/>
          </a:xfrm>
        </p:spPr>
        <p:txBody>
          <a:bodyPr/>
          <a:lstStyle/>
          <a:p>
            <a:pPr marL="457200" lvl="1" indent="-457200">
              <a:spcBef>
                <a:spcPts val="1000"/>
              </a:spcBef>
              <a:buFont typeface="+mj-lt"/>
              <a:buAutoNum type="arabicPeriod" startAt="2"/>
            </a:pPr>
            <a:r>
              <a:rPr lang="en-US" dirty="0"/>
              <a:t>Increased willingness of traditional public investors to invest in private mkts</a:t>
            </a:r>
          </a:p>
          <a:p>
            <a:pPr marL="457200" lvl="1" indent="-457200">
              <a:spcBef>
                <a:spcPts val="1000"/>
              </a:spcBef>
              <a:buFont typeface="+mj-lt"/>
              <a:buAutoNum type="arabicPeriod" startAt="2"/>
            </a:pPr>
            <a:endParaRPr lang="en-US" dirty="0"/>
          </a:p>
          <a:p>
            <a:pPr marL="0" lvl="1" indent="0">
              <a:spcBef>
                <a:spcPts val="1000"/>
              </a:spcBef>
              <a:buNone/>
            </a:pPr>
            <a:r>
              <a:rPr lang="en-US" sz="2800" dirty="0"/>
              <a:t>Why?</a:t>
            </a:r>
          </a:p>
          <a:p>
            <a:pPr marL="342900" lvl="1" indent="-342900">
              <a:spcBef>
                <a:spcPts val="1000"/>
              </a:spcBef>
            </a:pPr>
            <a:r>
              <a:rPr lang="en-US" sz="2800" dirty="0"/>
              <a:t>Traditional IPO firms are now in private markets (circular argument…)</a:t>
            </a:r>
          </a:p>
          <a:p>
            <a:pPr marL="342900" lvl="1" indent="-342900">
              <a:spcBef>
                <a:spcPts val="1000"/>
              </a:spcBef>
            </a:pPr>
            <a:r>
              <a:rPr lang="en-US" sz="2800" dirty="0"/>
              <a:t>Investing in private firms can help mutual/hedge funds beat passively managed index funds and ETFs—and so justify their higher fees</a:t>
            </a:r>
          </a:p>
          <a:p>
            <a:pPr marL="342900" lvl="1" indent="-342900">
              <a:spcBef>
                <a:spcPts val="1000"/>
              </a:spcBef>
            </a:pPr>
            <a:endParaRPr lang="en-US" dirty="0"/>
          </a:p>
          <a:p>
            <a:pPr marL="0" lvl="1" indent="0">
              <a:spcBef>
                <a:spcPts val="1000"/>
              </a:spcBef>
              <a:buNone/>
            </a:pPr>
            <a:endParaRPr lang="en-US" dirty="0"/>
          </a:p>
          <a:p>
            <a:pPr marL="0" lvl="1" indent="0">
              <a:spcBef>
                <a:spcPts val="1000"/>
              </a:spcBef>
              <a:buNone/>
            </a:pPr>
            <a:endParaRPr lang="en-US" dirty="0"/>
          </a:p>
          <a:p>
            <a:endParaRPr lang="en-US" dirty="0"/>
          </a:p>
        </p:txBody>
      </p:sp>
    </p:spTree>
    <p:extLst>
      <p:ext uri="{BB962C8B-B14F-4D97-AF65-F5344CB8AC3E}">
        <p14:creationId xmlns:p14="http://schemas.microsoft.com/office/powerpoint/2010/main" val="1134833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affecting investors</a:t>
            </a:r>
          </a:p>
        </p:txBody>
      </p:sp>
      <p:sp>
        <p:nvSpPr>
          <p:cNvPr id="3" name="Content Placeholder 2"/>
          <p:cNvSpPr>
            <a:spLocks noGrp="1"/>
          </p:cNvSpPr>
          <p:nvPr>
            <p:ph idx="1"/>
          </p:nvPr>
        </p:nvSpPr>
        <p:spPr>
          <a:xfrm>
            <a:off x="838200" y="1825625"/>
            <a:ext cx="10515600" cy="4351338"/>
          </a:xfrm>
        </p:spPr>
        <p:txBody>
          <a:bodyPr/>
          <a:lstStyle/>
          <a:p>
            <a:pPr marL="457200" lvl="1" indent="-457200">
              <a:spcBef>
                <a:spcPts val="1000"/>
              </a:spcBef>
              <a:buFont typeface="+mj-lt"/>
              <a:buAutoNum type="arabicPeriod" startAt="2"/>
            </a:pPr>
            <a:r>
              <a:rPr lang="en-US" dirty="0"/>
              <a:t>Increased willingness of traditional public investors to invest in private mkts</a:t>
            </a:r>
          </a:p>
          <a:p>
            <a:pPr marL="457200" lvl="1" indent="-457200">
              <a:spcBef>
                <a:spcPts val="1000"/>
              </a:spcBef>
              <a:buFont typeface="+mj-lt"/>
              <a:buAutoNum type="arabicPeriod" startAt="2"/>
            </a:pPr>
            <a:endParaRPr lang="en-US" dirty="0"/>
          </a:p>
          <a:p>
            <a:pPr marL="0" lvl="1" indent="0">
              <a:spcBef>
                <a:spcPts val="1000"/>
              </a:spcBef>
              <a:buNone/>
            </a:pPr>
            <a:endParaRPr lang="en-US" dirty="0"/>
          </a:p>
          <a:p>
            <a:pPr marL="0" lvl="1" indent="0">
              <a:spcBef>
                <a:spcPts val="1000"/>
              </a:spcBef>
              <a:buNone/>
            </a:pPr>
            <a:endParaRPr lang="en-US" dirty="0"/>
          </a:p>
          <a:p>
            <a:pPr marL="0" lvl="1" indent="0">
              <a:spcBef>
                <a:spcPts val="1000"/>
              </a:spcBef>
              <a:buNone/>
            </a:pPr>
            <a:endParaRPr lang="en-US" dirty="0"/>
          </a:p>
          <a:p>
            <a:endParaRPr lang="en-US" dirty="0"/>
          </a:p>
        </p:txBody>
      </p:sp>
      <p:pic>
        <p:nvPicPr>
          <p:cNvPr id="4" name="Picture 3"/>
          <p:cNvPicPr>
            <a:picLocks noChangeAspect="1"/>
          </p:cNvPicPr>
          <p:nvPr/>
        </p:nvPicPr>
        <p:blipFill>
          <a:blip r:embed="rId3"/>
          <a:stretch>
            <a:fillRect/>
          </a:stretch>
        </p:blipFill>
        <p:spPr>
          <a:xfrm>
            <a:off x="5489684" y="2877005"/>
            <a:ext cx="5864116" cy="3299958"/>
          </a:xfrm>
          <a:prstGeom prst="rect">
            <a:avLst/>
          </a:prstGeom>
        </p:spPr>
      </p:pic>
      <p:sp>
        <p:nvSpPr>
          <p:cNvPr id="5" name="TextBox 4">
            <a:extLst>
              <a:ext uri="{FF2B5EF4-FFF2-40B4-BE49-F238E27FC236}">
                <a16:creationId xmlns:a16="http://schemas.microsoft.com/office/drawing/2014/main" id="{CB810EF6-BFBA-24DF-3D1D-1E22CD1147AC}"/>
              </a:ext>
            </a:extLst>
          </p:cNvPr>
          <p:cNvSpPr txBox="1"/>
          <p:nvPr/>
        </p:nvSpPr>
        <p:spPr>
          <a:xfrm>
            <a:off x="838200" y="2972712"/>
            <a:ext cx="4152203" cy="3108543"/>
          </a:xfrm>
          <a:prstGeom prst="rect">
            <a:avLst/>
          </a:prstGeom>
          <a:noFill/>
        </p:spPr>
        <p:txBody>
          <a:bodyPr wrap="square" rtlCol="0">
            <a:spAutoFit/>
          </a:bodyPr>
          <a:lstStyle/>
          <a:p>
            <a:r>
              <a:rPr lang="en-US" sz="2800" dirty="0"/>
              <a:t>Investing in private firms can help mutual/hedge funds beat passively managed index funds and ETFs—and so justify their higher fees</a:t>
            </a:r>
          </a:p>
          <a:p>
            <a:endParaRPr lang="en-US" sz="2800" dirty="0"/>
          </a:p>
        </p:txBody>
      </p:sp>
      <p:sp>
        <p:nvSpPr>
          <p:cNvPr id="6" name="TextBox 5">
            <a:extLst>
              <a:ext uri="{FF2B5EF4-FFF2-40B4-BE49-F238E27FC236}">
                <a16:creationId xmlns:a16="http://schemas.microsoft.com/office/drawing/2014/main" id="{648ADA98-34D7-F1C3-18D9-B3A4FB306F68}"/>
              </a:ext>
            </a:extLst>
          </p:cNvPr>
          <p:cNvSpPr txBox="1"/>
          <p:nvPr/>
        </p:nvSpPr>
        <p:spPr>
          <a:xfrm>
            <a:off x="9123702" y="6176963"/>
            <a:ext cx="2230098" cy="276999"/>
          </a:xfrm>
          <a:prstGeom prst="rect">
            <a:avLst/>
          </a:prstGeom>
          <a:noFill/>
        </p:spPr>
        <p:txBody>
          <a:bodyPr wrap="none" rtlCol="0">
            <a:spAutoFit/>
          </a:bodyPr>
          <a:lstStyle/>
          <a:p>
            <a:r>
              <a:rPr lang="en-US" sz="1200" dirty="0" err="1"/>
              <a:t>Mauboussin</a:t>
            </a:r>
            <a:r>
              <a:rPr lang="en-US" sz="1200" dirty="0"/>
              <a:t> and Callahan (2020)</a:t>
            </a:r>
          </a:p>
        </p:txBody>
      </p:sp>
    </p:spTree>
    <p:extLst>
      <p:ext uri="{BB962C8B-B14F-4D97-AF65-F5344CB8AC3E}">
        <p14:creationId xmlns:p14="http://schemas.microsoft.com/office/powerpoint/2010/main" val="481989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2E3D9-19DB-8AA1-E516-8CFCA6110EEB}"/>
              </a:ext>
            </a:extLst>
          </p:cNvPr>
          <p:cNvSpPr>
            <a:spLocks noGrp="1"/>
          </p:cNvSpPr>
          <p:nvPr>
            <p:ph type="title"/>
          </p:nvPr>
        </p:nvSpPr>
        <p:spPr/>
        <p:txBody>
          <a:bodyPr/>
          <a:lstStyle/>
          <a:p>
            <a:r>
              <a:rPr lang="en-US" dirty="0"/>
              <a:t>Changes affecting startups and founders</a:t>
            </a:r>
          </a:p>
        </p:txBody>
      </p:sp>
      <p:pic>
        <p:nvPicPr>
          <p:cNvPr id="7" name="Content Placeholder 6">
            <a:extLst>
              <a:ext uri="{FF2B5EF4-FFF2-40B4-BE49-F238E27FC236}">
                <a16:creationId xmlns:a16="http://schemas.microsoft.com/office/drawing/2014/main" id="{0A799D96-4721-A706-1FFD-8ECC2DA5432E}"/>
              </a:ext>
            </a:extLst>
          </p:cNvPr>
          <p:cNvPicPr>
            <a:picLocks noGrp="1" noChangeAspect="1"/>
          </p:cNvPicPr>
          <p:nvPr>
            <p:ph idx="1"/>
          </p:nvPr>
        </p:nvPicPr>
        <p:blipFill>
          <a:blip r:embed="rId2"/>
          <a:stretch>
            <a:fillRect/>
          </a:stretch>
        </p:blipFill>
        <p:spPr>
          <a:xfrm>
            <a:off x="5026296" y="1955800"/>
            <a:ext cx="7064624" cy="4351338"/>
          </a:xfrm>
        </p:spPr>
      </p:pic>
      <p:sp>
        <p:nvSpPr>
          <p:cNvPr id="8" name="TextBox 7">
            <a:extLst>
              <a:ext uri="{FF2B5EF4-FFF2-40B4-BE49-F238E27FC236}">
                <a16:creationId xmlns:a16="http://schemas.microsoft.com/office/drawing/2014/main" id="{29DB4A17-07E1-4EA1-CD23-36C0CEBF5BC9}"/>
              </a:ext>
            </a:extLst>
          </p:cNvPr>
          <p:cNvSpPr txBox="1"/>
          <p:nvPr/>
        </p:nvSpPr>
        <p:spPr>
          <a:xfrm>
            <a:off x="9818182" y="6488668"/>
            <a:ext cx="2272738" cy="369332"/>
          </a:xfrm>
          <a:prstGeom prst="rect">
            <a:avLst/>
          </a:prstGeom>
          <a:noFill/>
        </p:spPr>
        <p:txBody>
          <a:bodyPr wrap="none" rtlCol="0">
            <a:spAutoFit/>
          </a:bodyPr>
          <a:lstStyle/>
          <a:p>
            <a:r>
              <a:rPr lang="en-US" dirty="0"/>
              <a:t>Kahle and </a:t>
            </a:r>
            <a:r>
              <a:rPr lang="en-US" dirty="0" err="1"/>
              <a:t>Stulz</a:t>
            </a:r>
            <a:r>
              <a:rPr lang="en-US" dirty="0"/>
              <a:t> (2017)</a:t>
            </a:r>
          </a:p>
        </p:txBody>
      </p:sp>
      <p:sp>
        <p:nvSpPr>
          <p:cNvPr id="9" name="TextBox 8">
            <a:extLst>
              <a:ext uri="{FF2B5EF4-FFF2-40B4-BE49-F238E27FC236}">
                <a16:creationId xmlns:a16="http://schemas.microsoft.com/office/drawing/2014/main" id="{B921ABFA-AD3F-2E52-ABCC-9129A0509EAD}"/>
              </a:ext>
            </a:extLst>
          </p:cNvPr>
          <p:cNvSpPr txBox="1"/>
          <p:nvPr/>
        </p:nvSpPr>
        <p:spPr>
          <a:xfrm>
            <a:off x="428625" y="1631950"/>
            <a:ext cx="4400550" cy="4893647"/>
          </a:xfrm>
          <a:prstGeom prst="rect">
            <a:avLst/>
          </a:prstGeom>
          <a:noFill/>
        </p:spPr>
        <p:txBody>
          <a:bodyPr wrap="square" rtlCol="0">
            <a:spAutoFit/>
          </a:bodyPr>
          <a:lstStyle/>
          <a:p>
            <a:r>
              <a:rPr lang="en-US" sz="2400" dirty="0"/>
              <a:t>Kahle and </a:t>
            </a:r>
            <a:r>
              <a:rPr lang="en-US" sz="2400" dirty="0" err="1"/>
              <a:t>Stulz</a:t>
            </a:r>
            <a:r>
              <a:rPr lang="en-US" sz="2400" dirty="0"/>
              <a:t> (2017): </a:t>
            </a:r>
          </a:p>
          <a:p>
            <a:endParaRPr lang="en-US" sz="2400" dirty="0"/>
          </a:p>
          <a:p>
            <a:r>
              <a:rPr lang="en-US" sz="2400" dirty="0"/>
              <a:t>“Raising equity in public markets to fund R&amp;D can be difficult. Investors want to know what they invest in, but the more a firm discloses, the more it becomes at risk of providing ammunition to its competitors. As a result, </a:t>
            </a:r>
            <a:r>
              <a:rPr lang="en-US" sz="2400" b="1" dirty="0">
                <a:highlight>
                  <a:srgbClr val="FFFF00"/>
                </a:highlight>
              </a:rPr>
              <a:t>R&amp;D-intensive firms may be better off raising equity privately </a:t>
            </a:r>
            <a:r>
              <a:rPr lang="en-US" sz="2400" dirty="0"/>
              <a:t>from investors who then have large stakes.”</a:t>
            </a:r>
          </a:p>
        </p:txBody>
      </p:sp>
    </p:spTree>
    <p:extLst>
      <p:ext uri="{BB962C8B-B14F-4D97-AF65-F5344CB8AC3E}">
        <p14:creationId xmlns:p14="http://schemas.microsoft.com/office/powerpoint/2010/main" val="28049485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affecting startups and founders</a:t>
            </a:r>
          </a:p>
        </p:txBody>
      </p:sp>
      <p:sp>
        <p:nvSpPr>
          <p:cNvPr id="3" name="Content Placeholder 2"/>
          <p:cNvSpPr>
            <a:spLocks noGrp="1"/>
          </p:cNvSpPr>
          <p:nvPr>
            <p:ph idx="1"/>
          </p:nvPr>
        </p:nvSpPr>
        <p:spPr/>
        <p:txBody>
          <a:bodyPr/>
          <a:lstStyle/>
          <a:p>
            <a:pPr marL="514350" indent="-514350">
              <a:buFont typeface="+mj-lt"/>
              <a:buAutoNum type="arabicPeriod" startAt="2"/>
            </a:pPr>
            <a:r>
              <a:rPr lang="en-US" dirty="0"/>
              <a:t>Technological innovations have decreased startups’ capital needs, particularly during the initial, experimental stage of the entrepreneurial process—</a:t>
            </a:r>
            <a:r>
              <a:rPr lang="en-US" b="1" dirty="0"/>
              <a:t>when capital is most expensive</a:t>
            </a:r>
          </a:p>
          <a:p>
            <a:pPr marL="457200" lvl="1" indent="0">
              <a:buNone/>
            </a:pPr>
            <a:endParaRPr lang="en-US" dirty="0"/>
          </a:p>
          <a:p>
            <a:pPr lvl="1"/>
            <a:r>
              <a:rPr lang="en-US" dirty="0"/>
              <a:t>Cloud computing’s emergence in 2006 (AWS) </a:t>
            </a:r>
          </a:p>
          <a:p>
            <a:pPr lvl="1">
              <a:buFont typeface="Wingdings" pitchFamily="2" charset="2"/>
              <a:buChar char="à"/>
            </a:pPr>
            <a:r>
              <a:rPr lang="en-US" dirty="0">
                <a:sym typeface="Wingdings" pitchFamily="2" charset="2"/>
              </a:rPr>
              <a:t>build s</a:t>
            </a:r>
            <a:r>
              <a:rPr lang="en-US" dirty="0"/>
              <a:t>oftware products w/o significant upfront investments </a:t>
            </a:r>
          </a:p>
          <a:p>
            <a:pPr marL="457200" lvl="1" indent="0">
              <a:buNone/>
            </a:pPr>
            <a:r>
              <a:rPr lang="en-US" dirty="0">
                <a:sym typeface="Wingdings" pitchFamily="2" charset="2"/>
              </a:rPr>
              <a:t> </a:t>
            </a:r>
            <a:r>
              <a:rPr lang="en-US" dirty="0"/>
              <a:t>raise less capital (Ewens et al. 2018) </a:t>
            </a:r>
          </a:p>
          <a:p>
            <a:pPr lvl="1"/>
            <a:r>
              <a:rPr lang="en-US" dirty="0"/>
              <a:t>Also, biotech (e.g., CRISPR)</a:t>
            </a:r>
          </a:p>
          <a:p>
            <a:pPr lvl="1"/>
            <a:endParaRPr lang="en-US" dirty="0"/>
          </a:p>
        </p:txBody>
      </p:sp>
      <p:pic>
        <p:nvPicPr>
          <p:cNvPr id="4" name="Picture 3">
            <a:extLst>
              <a:ext uri="{FF2B5EF4-FFF2-40B4-BE49-F238E27FC236}">
                <a16:creationId xmlns:a16="http://schemas.microsoft.com/office/drawing/2014/main" id="{7770F289-9E8C-90AD-0B9F-8E1EE9BA0B6E}"/>
              </a:ext>
            </a:extLst>
          </p:cNvPr>
          <p:cNvPicPr>
            <a:picLocks noChangeAspect="1"/>
          </p:cNvPicPr>
          <p:nvPr/>
        </p:nvPicPr>
        <p:blipFill>
          <a:blip r:embed="rId2"/>
          <a:stretch>
            <a:fillRect/>
          </a:stretch>
        </p:blipFill>
        <p:spPr>
          <a:xfrm>
            <a:off x="7500485" y="4325386"/>
            <a:ext cx="3853315" cy="2167489"/>
          </a:xfrm>
          <a:prstGeom prst="rect">
            <a:avLst/>
          </a:prstGeom>
        </p:spPr>
      </p:pic>
    </p:spTree>
    <p:extLst>
      <p:ext uri="{BB962C8B-B14F-4D97-AF65-F5344CB8AC3E}">
        <p14:creationId xmlns:p14="http://schemas.microsoft.com/office/powerpoint/2010/main" val="390819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affecting startups and founders</a:t>
            </a:r>
          </a:p>
        </p:txBody>
      </p:sp>
      <p:sp>
        <p:nvSpPr>
          <p:cNvPr id="3" name="Content Placeholder 2"/>
          <p:cNvSpPr>
            <a:spLocks noGrp="1"/>
          </p:cNvSpPr>
          <p:nvPr>
            <p:ph idx="1"/>
          </p:nvPr>
        </p:nvSpPr>
        <p:spPr>
          <a:xfrm>
            <a:off x="838200" y="1825625"/>
            <a:ext cx="10515600" cy="4879975"/>
          </a:xfrm>
        </p:spPr>
        <p:txBody>
          <a:bodyPr>
            <a:normAutofit/>
          </a:bodyPr>
          <a:lstStyle/>
          <a:p>
            <a:pPr marL="514350" indent="-514350">
              <a:buFont typeface="+mj-lt"/>
              <a:buAutoNum type="arabicPeriod" startAt="2"/>
            </a:pPr>
            <a:r>
              <a:rPr lang="en-US" dirty="0"/>
              <a:t>Technological innovations have decreased startups’ capital needs, particularly during the initial, experimental stage of the entrepreneurial process—</a:t>
            </a:r>
            <a:r>
              <a:rPr lang="en-US" b="1" dirty="0"/>
              <a:t>when capital is most expensive</a:t>
            </a:r>
          </a:p>
          <a:p>
            <a:pPr marL="457200" lvl="1" indent="0">
              <a:buNone/>
            </a:pPr>
            <a:endParaRPr lang="en-US" dirty="0"/>
          </a:p>
          <a:p>
            <a:pPr lvl="1"/>
            <a:r>
              <a:rPr lang="en-US" dirty="0"/>
              <a:t>Cloud computing’s emergence in 2006 (AWS) </a:t>
            </a:r>
            <a:r>
              <a:rPr lang="en-US" dirty="0">
                <a:sym typeface="Wingdings" pitchFamily="2" charset="2"/>
              </a:rPr>
              <a:t> build s</a:t>
            </a:r>
            <a:r>
              <a:rPr lang="en-US" dirty="0"/>
              <a:t>oftware products w/o significant upfront investments </a:t>
            </a:r>
            <a:r>
              <a:rPr lang="en-US" dirty="0">
                <a:sym typeface="Wingdings" pitchFamily="2" charset="2"/>
              </a:rPr>
              <a:t> </a:t>
            </a:r>
            <a:r>
              <a:rPr lang="en-US" dirty="0"/>
              <a:t>raise less capital (Ewens et al. 2018) </a:t>
            </a:r>
          </a:p>
          <a:p>
            <a:pPr lvl="1"/>
            <a:r>
              <a:rPr lang="en-US" sz="2000" spc="-30" dirty="0">
                <a:cs typeface="Calibri"/>
              </a:rPr>
              <a:t>Mark </a:t>
            </a:r>
            <a:r>
              <a:rPr lang="en-US" sz="2000" spc="15" dirty="0">
                <a:cs typeface="Calibri"/>
              </a:rPr>
              <a:t>Andreessen:</a:t>
            </a:r>
            <a:endParaRPr lang="en-US" sz="2000" dirty="0">
              <a:cs typeface="Calibri"/>
            </a:endParaRPr>
          </a:p>
          <a:p>
            <a:pPr lvl="2"/>
            <a:r>
              <a:rPr lang="en-US" i="1" dirty="0"/>
              <a:t>“In the 90s, if you wanted to build an Internet company, you needed to buy Sun servers, Cisco networking gear, Oracle databases, and EMC storage systems... and those companies would charge you a ton of money even just to get up and running. The new startups today, they don’t buy any of that stuff... ” </a:t>
            </a:r>
          </a:p>
          <a:p>
            <a:pPr lvl="1"/>
            <a:r>
              <a:rPr lang="en-US" sz="2000" spc="-30" dirty="0">
                <a:cs typeface="Calibri"/>
              </a:rPr>
              <a:t>Mark </a:t>
            </a:r>
            <a:r>
              <a:rPr lang="en-US" sz="2000" spc="15" dirty="0" err="1">
                <a:cs typeface="Calibri"/>
              </a:rPr>
              <a:t>Suster</a:t>
            </a:r>
            <a:r>
              <a:rPr lang="en-US" sz="2000" spc="15" dirty="0">
                <a:cs typeface="Calibri"/>
              </a:rPr>
              <a:t>:</a:t>
            </a:r>
            <a:endParaRPr lang="en-US" sz="2000" dirty="0">
              <a:cs typeface="Calibri"/>
            </a:endParaRPr>
          </a:p>
          <a:p>
            <a:pPr marL="856488" marR="5080" lvl="2" indent="0" algn="just">
              <a:lnSpc>
                <a:spcPct val="102600"/>
              </a:lnSpc>
              <a:spcBef>
                <a:spcPts val="420"/>
              </a:spcBef>
              <a:buNone/>
            </a:pPr>
            <a:r>
              <a:rPr lang="en-US" sz="1800" i="1" spc="-25" dirty="0">
                <a:cs typeface="Calibri"/>
              </a:rPr>
              <a:t>“Amazon in turn led to the formation of an earlier stage of venture capital now led by “micro VCs” who typically invest $250-500k in companies rather than the $5-7 million that VCs used to invest.”</a:t>
            </a:r>
            <a:endParaRPr lang="en-US" sz="1600" dirty="0">
              <a:cs typeface="Calibri"/>
            </a:endParaRPr>
          </a:p>
        </p:txBody>
      </p:sp>
    </p:spTree>
    <p:extLst>
      <p:ext uri="{BB962C8B-B14F-4D97-AF65-F5344CB8AC3E}">
        <p14:creationId xmlns:p14="http://schemas.microsoft.com/office/powerpoint/2010/main" val="1936194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affecting startups and founders</a:t>
            </a:r>
          </a:p>
        </p:txBody>
      </p:sp>
      <p:sp>
        <p:nvSpPr>
          <p:cNvPr id="3" name="Content Placeholder 2"/>
          <p:cNvSpPr>
            <a:spLocks noGrp="1"/>
          </p:cNvSpPr>
          <p:nvPr>
            <p:ph idx="1"/>
          </p:nvPr>
        </p:nvSpPr>
        <p:spPr/>
        <p:txBody>
          <a:bodyPr/>
          <a:lstStyle/>
          <a:p>
            <a:pPr marL="0" indent="0">
              <a:buNone/>
            </a:pPr>
            <a:r>
              <a:rPr lang="en-US" dirty="0"/>
              <a:t>Introduction of the “cloud” as a shock to the cost of experimentation</a:t>
            </a:r>
          </a:p>
        </p:txBody>
      </p:sp>
      <p:pic>
        <p:nvPicPr>
          <p:cNvPr id="4" name="Picture 3"/>
          <p:cNvPicPr>
            <a:picLocks noChangeAspect="1"/>
          </p:cNvPicPr>
          <p:nvPr/>
        </p:nvPicPr>
        <p:blipFill>
          <a:blip r:embed="rId2"/>
          <a:stretch>
            <a:fillRect/>
          </a:stretch>
        </p:blipFill>
        <p:spPr>
          <a:xfrm>
            <a:off x="1298040" y="2410528"/>
            <a:ext cx="5084771" cy="3634910"/>
          </a:xfrm>
          <a:prstGeom prst="rect">
            <a:avLst/>
          </a:prstGeom>
        </p:spPr>
      </p:pic>
      <p:sp>
        <p:nvSpPr>
          <p:cNvPr id="5" name="TextBox 4"/>
          <p:cNvSpPr txBox="1"/>
          <p:nvPr/>
        </p:nvSpPr>
        <p:spPr>
          <a:xfrm>
            <a:off x="6699050" y="3429000"/>
            <a:ext cx="3942346"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spc="-70" dirty="0">
                <a:solidFill>
                  <a:srgbClr val="000000"/>
                </a:solidFill>
              </a:rPr>
              <a:t>15</a:t>
            </a:r>
            <a:r>
              <a:rPr lang="en-US" sz="2400" spc="125" dirty="0">
                <a:solidFill>
                  <a:srgbClr val="000000"/>
                </a:solidFill>
              </a:rPr>
              <a:t>-</a:t>
            </a:r>
            <a:r>
              <a:rPr lang="en-US" sz="2400" spc="65" dirty="0">
                <a:solidFill>
                  <a:srgbClr val="000000"/>
                </a:solidFill>
              </a:rPr>
              <a:t>29% </a:t>
            </a:r>
            <a:r>
              <a:rPr lang="en-US" sz="2400" dirty="0">
                <a:solidFill>
                  <a:srgbClr val="000000"/>
                </a:solidFill>
              </a:rPr>
              <a:t>reduction </a:t>
            </a:r>
            <a:r>
              <a:rPr lang="en-US" sz="2400" spc="5" dirty="0">
                <a:solidFill>
                  <a:srgbClr val="000000"/>
                </a:solidFill>
              </a:rPr>
              <a:t>in capital </a:t>
            </a:r>
            <a:r>
              <a:rPr lang="en-US" sz="2400" spc="10" dirty="0">
                <a:solidFill>
                  <a:srgbClr val="000000"/>
                </a:solidFill>
              </a:rPr>
              <a:t>raised </a:t>
            </a:r>
            <a:r>
              <a:rPr lang="en-US" sz="2400" spc="5" dirty="0">
                <a:solidFill>
                  <a:srgbClr val="000000"/>
                </a:solidFill>
              </a:rPr>
              <a:t>in </a:t>
            </a:r>
            <a:r>
              <a:rPr lang="en-US" sz="2400" spc="-5" dirty="0">
                <a:solidFill>
                  <a:srgbClr val="000000"/>
                </a:solidFill>
              </a:rPr>
              <a:t>first </a:t>
            </a:r>
            <a:r>
              <a:rPr lang="en-US" sz="2400" spc="5" dirty="0">
                <a:solidFill>
                  <a:srgbClr val="000000"/>
                </a:solidFill>
              </a:rPr>
              <a:t>round</a:t>
            </a:r>
            <a:r>
              <a:rPr lang="en-US" sz="2400" spc="-160" dirty="0">
                <a:solidFill>
                  <a:srgbClr val="000000"/>
                </a:solidFill>
              </a:rPr>
              <a:t> </a:t>
            </a:r>
            <a:r>
              <a:rPr lang="en-US" sz="2400" spc="5" dirty="0">
                <a:solidFill>
                  <a:srgbClr val="000000"/>
                </a:solidFill>
              </a:rPr>
              <a:t>financings</a:t>
            </a:r>
            <a:endParaRPr lang="en-US" sz="2400" dirty="0"/>
          </a:p>
        </p:txBody>
      </p:sp>
      <p:sp>
        <p:nvSpPr>
          <p:cNvPr id="6" name="Rectangle 5"/>
          <p:cNvSpPr/>
          <p:nvPr/>
        </p:nvSpPr>
        <p:spPr>
          <a:xfrm>
            <a:off x="838200" y="6176963"/>
            <a:ext cx="3192990" cy="276999"/>
          </a:xfrm>
          <a:prstGeom prst="rect">
            <a:avLst/>
          </a:prstGeom>
        </p:spPr>
        <p:txBody>
          <a:bodyPr wrap="none">
            <a:spAutoFit/>
          </a:bodyPr>
          <a:lstStyle/>
          <a:p>
            <a:pPr lvl="1"/>
            <a:r>
              <a:rPr lang="en-US" sz="1200" dirty="0"/>
              <a:t>Ewens, Nanda, and Rhodes-</a:t>
            </a:r>
            <a:r>
              <a:rPr lang="en-US" sz="1200" dirty="0" err="1"/>
              <a:t>Kropf</a:t>
            </a:r>
            <a:r>
              <a:rPr lang="en-US" sz="1200" dirty="0"/>
              <a:t> (2018) </a:t>
            </a:r>
          </a:p>
        </p:txBody>
      </p:sp>
    </p:spTree>
    <p:extLst>
      <p:ext uri="{BB962C8B-B14F-4D97-AF65-F5344CB8AC3E}">
        <p14:creationId xmlns:p14="http://schemas.microsoft.com/office/powerpoint/2010/main" val="3685731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Connecting the dots</a:t>
            </a:r>
          </a:p>
        </p:txBody>
      </p:sp>
      <p:sp>
        <p:nvSpPr>
          <p:cNvPr id="3" name="Content Placeholder 2"/>
          <p:cNvSpPr>
            <a:spLocks noGrp="1"/>
          </p:cNvSpPr>
          <p:nvPr>
            <p:ph idx="1"/>
          </p:nvPr>
        </p:nvSpPr>
        <p:spPr/>
        <p:txBody>
          <a:bodyPr/>
          <a:lstStyle/>
          <a:p>
            <a:r>
              <a:rPr lang="en-US" dirty="0"/>
              <a:t>Regulatory changes and investor-level changes have increased the </a:t>
            </a:r>
            <a:r>
              <a:rPr lang="en-US" b="1" dirty="0"/>
              <a:t>supply</a:t>
            </a:r>
            <a:r>
              <a:rPr lang="en-US" dirty="0"/>
              <a:t> of private capital</a:t>
            </a:r>
          </a:p>
          <a:p>
            <a:r>
              <a:rPr lang="en-US" dirty="0"/>
              <a:t>Technological changes have decreased startups’ </a:t>
            </a:r>
            <a:r>
              <a:rPr lang="en-US" b="1" dirty="0"/>
              <a:t>demand</a:t>
            </a:r>
            <a:r>
              <a:rPr lang="en-US" dirty="0"/>
              <a:t> for capital, particularly in early stages, when capital is relatively most expensive</a:t>
            </a:r>
          </a:p>
          <a:p>
            <a:endParaRPr lang="en-US" dirty="0"/>
          </a:p>
          <a:p>
            <a:pPr>
              <a:buFont typeface="Wingdings" panose="05000000000000000000" pitchFamily="2" charset="2"/>
              <a:buChar char="Ø"/>
            </a:pPr>
            <a:r>
              <a:rPr lang="en-US" dirty="0"/>
              <a:t>When startups reach age at which they could go public, founders retain more control of their firms </a:t>
            </a:r>
            <a:r>
              <a:rPr lang="en-US" dirty="0">
                <a:sym typeface="Wingdings" panose="05000000000000000000" pitchFamily="2" charset="2"/>
              </a:rPr>
              <a:t> more influence on exit decisions</a:t>
            </a:r>
          </a:p>
          <a:p>
            <a:pPr lvl="1"/>
            <a:r>
              <a:rPr lang="en-US" dirty="0">
                <a:sym typeface="Wingdings" panose="05000000000000000000" pitchFamily="2" charset="2"/>
              </a:rPr>
              <a:t>Founders often prefer staying private (less scrutiny, more control; </a:t>
            </a:r>
            <a:r>
              <a:rPr lang="en-US" dirty="0" err="1"/>
              <a:t>Brau</a:t>
            </a:r>
            <a:r>
              <a:rPr lang="en-US" dirty="0"/>
              <a:t> &amp; Fawcett 2006)</a:t>
            </a:r>
            <a:endParaRPr lang="en-US" dirty="0">
              <a:sym typeface="Wingdings" panose="05000000000000000000" pitchFamily="2" charset="2"/>
            </a:endParaRPr>
          </a:p>
        </p:txBody>
      </p:sp>
    </p:spTree>
    <p:extLst>
      <p:ext uri="{BB962C8B-B14F-4D97-AF65-F5344CB8AC3E}">
        <p14:creationId xmlns:p14="http://schemas.microsoft.com/office/powerpoint/2010/main" val="3241218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Founders have more bargaining power to make exit decisions, which allows them to delay exits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04455" y="1825625"/>
            <a:ext cx="6599103" cy="4799348"/>
          </a:xfrm>
          <a:prstGeom prst="rect">
            <a:avLst/>
          </a:prstGeom>
        </p:spPr>
      </p:pic>
    </p:spTree>
    <p:extLst>
      <p:ext uri="{BB962C8B-B14F-4D97-AF65-F5344CB8AC3E}">
        <p14:creationId xmlns:p14="http://schemas.microsoft.com/office/powerpoint/2010/main" val="2225448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4519F-EFF2-DE9E-CBC4-BA11D54AA157}"/>
              </a:ext>
            </a:extLst>
          </p:cNvPr>
          <p:cNvSpPr>
            <a:spLocks noGrp="1"/>
          </p:cNvSpPr>
          <p:nvPr>
            <p:ph type="title"/>
          </p:nvPr>
        </p:nvSpPr>
        <p:spPr/>
        <p:txBody>
          <a:bodyPr/>
          <a:lstStyle/>
          <a:p>
            <a:r>
              <a:rPr lang="en-US" dirty="0"/>
              <a:t>Private longer and larger at IPO</a:t>
            </a:r>
          </a:p>
        </p:txBody>
      </p:sp>
      <p:sp>
        <p:nvSpPr>
          <p:cNvPr id="9" name="TextBox 8">
            <a:extLst>
              <a:ext uri="{FF2B5EF4-FFF2-40B4-BE49-F238E27FC236}">
                <a16:creationId xmlns:a16="http://schemas.microsoft.com/office/drawing/2014/main" id="{A75DDB2D-4A55-0F2B-67D2-89C19D6D7512}"/>
              </a:ext>
            </a:extLst>
          </p:cNvPr>
          <p:cNvSpPr txBox="1"/>
          <p:nvPr/>
        </p:nvSpPr>
        <p:spPr>
          <a:xfrm>
            <a:off x="10487025" y="5756275"/>
            <a:ext cx="1368323" cy="369332"/>
          </a:xfrm>
          <a:prstGeom prst="rect">
            <a:avLst/>
          </a:prstGeom>
          <a:noFill/>
        </p:spPr>
        <p:txBody>
          <a:bodyPr wrap="none" rtlCol="0">
            <a:spAutoFit/>
          </a:bodyPr>
          <a:lstStyle/>
          <a:p>
            <a:r>
              <a:rPr lang="en-US" dirty="0"/>
              <a:t>Ritter (2022)</a:t>
            </a:r>
          </a:p>
        </p:txBody>
      </p:sp>
      <p:pic>
        <p:nvPicPr>
          <p:cNvPr id="11" name="Picture 10" descr="Chart, line chart&#10;&#10;Description automatically generated">
            <a:extLst>
              <a:ext uri="{FF2B5EF4-FFF2-40B4-BE49-F238E27FC236}">
                <a16:creationId xmlns:a16="http://schemas.microsoft.com/office/drawing/2014/main" id="{02C2D82D-6147-4129-B84B-6074DB7F7247}"/>
              </a:ext>
            </a:extLst>
          </p:cNvPr>
          <p:cNvPicPr>
            <a:picLocks noChangeAspect="1"/>
          </p:cNvPicPr>
          <p:nvPr/>
        </p:nvPicPr>
        <p:blipFill>
          <a:blip r:embed="rId3"/>
          <a:stretch>
            <a:fillRect/>
          </a:stretch>
        </p:blipFill>
        <p:spPr>
          <a:xfrm>
            <a:off x="6601595" y="1997472"/>
            <a:ext cx="5253753" cy="3737769"/>
          </a:xfrm>
          <a:prstGeom prst="rect">
            <a:avLst/>
          </a:prstGeom>
        </p:spPr>
      </p:pic>
      <p:pic>
        <p:nvPicPr>
          <p:cNvPr id="10" name="Picture 9" descr="Chart&#10;&#10;Description automatically generated">
            <a:extLst>
              <a:ext uri="{FF2B5EF4-FFF2-40B4-BE49-F238E27FC236}">
                <a16:creationId xmlns:a16="http://schemas.microsoft.com/office/drawing/2014/main" id="{DEBA5569-55BC-011D-48A8-59C14438495F}"/>
              </a:ext>
            </a:extLst>
          </p:cNvPr>
          <p:cNvPicPr>
            <a:picLocks noChangeAspect="1"/>
          </p:cNvPicPr>
          <p:nvPr/>
        </p:nvPicPr>
        <p:blipFill>
          <a:blip r:embed="rId4"/>
          <a:stretch>
            <a:fillRect/>
          </a:stretch>
        </p:blipFill>
        <p:spPr>
          <a:xfrm>
            <a:off x="336652" y="1997472"/>
            <a:ext cx="6016402" cy="4361892"/>
          </a:xfrm>
          <a:prstGeom prst="rect">
            <a:avLst/>
          </a:prstGeom>
        </p:spPr>
      </p:pic>
      <p:sp>
        <p:nvSpPr>
          <p:cNvPr id="7" name="TextBox 6">
            <a:extLst>
              <a:ext uri="{FF2B5EF4-FFF2-40B4-BE49-F238E27FC236}">
                <a16:creationId xmlns:a16="http://schemas.microsoft.com/office/drawing/2014/main" id="{BE5E8817-0040-B2BB-E2B8-F1776C552A72}"/>
              </a:ext>
            </a:extLst>
          </p:cNvPr>
          <p:cNvSpPr txBox="1"/>
          <p:nvPr/>
        </p:nvSpPr>
        <p:spPr>
          <a:xfrm>
            <a:off x="668740" y="6537278"/>
            <a:ext cx="3093411" cy="369332"/>
          </a:xfrm>
          <a:prstGeom prst="rect">
            <a:avLst/>
          </a:prstGeom>
          <a:noFill/>
        </p:spPr>
        <p:txBody>
          <a:bodyPr wrap="none" rtlCol="0">
            <a:spAutoFit/>
          </a:bodyPr>
          <a:lstStyle/>
          <a:p>
            <a:r>
              <a:rPr lang="en-US" dirty="0"/>
              <a:t>Ewens and Farre-Mensa (2020)</a:t>
            </a:r>
          </a:p>
        </p:txBody>
      </p:sp>
      <p:sp>
        <p:nvSpPr>
          <p:cNvPr id="12" name="TextBox 11">
            <a:extLst>
              <a:ext uri="{FF2B5EF4-FFF2-40B4-BE49-F238E27FC236}">
                <a16:creationId xmlns:a16="http://schemas.microsoft.com/office/drawing/2014/main" id="{716FF37E-2B8B-BE39-574F-2EF813A04E18}"/>
              </a:ext>
            </a:extLst>
          </p:cNvPr>
          <p:cNvSpPr txBox="1"/>
          <p:nvPr/>
        </p:nvSpPr>
        <p:spPr>
          <a:xfrm>
            <a:off x="2215445" y="1791772"/>
            <a:ext cx="2670880" cy="369332"/>
          </a:xfrm>
          <a:prstGeom prst="rect">
            <a:avLst/>
          </a:prstGeom>
          <a:noFill/>
        </p:spPr>
        <p:txBody>
          <a:bodyPr wrap="square">
            <a:spAutoFit/>
          </a:bodyPr>
          <a:lstStyle/>
          <a:p>
            <a:r>
              <a:rPr lang="en-US" dirty="0"/>
              <a:t>VC-backed exits in 7 years</a:t>
            </a:r>
          </a:p>
        </p:txBody>
      </p:sp>
    </p:spTree>
    <p:extLst>
      <p:ext uri="{BB962C8B-B14F-4D97-AF65-F5344CB8AC3E}">
        <p14:creationId xmlns:p14="http://schemas.microsoft.com/office/powerpoint/2010/main" val="4320434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founder equity </a:t>
            </a:r>
            <a:r>
              <a:rPr lang="en-US" dirty="0">
                <a:sym typeface="Wingdings" panose="05000000000000000000" pitchFamily="2" charset="2"/>
              </a:rPr>
              <a:t>→ less likely to exit</a:t>
            </a:r>
            <a:endParaRPr lang="en-US" dirty="0"/>
          </a:p>
        </p:txBody>
      </p:sp>
      <p:sp>
        <p:nvSpPr>
          <p:cNvPr id="3" name="Content Placeholder 2"/>
          <p:cNvSpPr>
            <a:spLocks noGrp="1"/>
          </p:cNvSpPr>
          <p:nvPr>
            <p:ph idx="1"/>
          </p:nvPr>
        </p:nvSpPr>
        <p:spPr>
          <a:xfrm>
            <a:off x="838200" y="1825625"/>
            <a:ext cx="10837244" cy="4351338"/>
          </a:xfrm>
        </p:spPr>
        <p:txBody>
          <a:bodyPr>
            <a:normAutofit/>
          </a:bodyPr>
          <a:lstStyle/>
          <a:p>
            <a:pPr marL="0" indent="0" algn="ctr">
              <a:buNone/>
            </a:pPr>
            <a:r>
              <a:rPr lang="en-US" dirty="0"/>
              <a:t>Do increases in founder equity lower probability of exit? (yes)</a:t>
            </a:r>
          </a:p>
          <a:p>
            <a:pPr>
              <a:spcBef>
                <a:spcPts val="2400"/>
              </a:spcBef>
            </a:pPr>
            <a:endParaRPr lang="en-US" dirty="0"/>
          </a:p>
          <a:p>
            <a:pPr>
              <a:spcBef>
                <a:spcPts val="2400"/>
              </a:spcBef>
            </a:pPr>
            <a:r>
              <a:rPr lang="en-US" dirty="0"/>
              <a:t>Ewens &amp; Farre-Mensa (2020): exploit variation in founder equity stemming from exogenous shifts in VC supply when startup founded</a:t>
            </a:r>
          </a:p>
          <a:p>
            <a:pPr lvl="1"/>
            <a:r>
              <a:rPr lang="en-US" dirty="0"/>
              <a:t>IV: State pension fund assets × % state official in board of trustees (“home bias”)</a:t>
            </a:r>
          </a:p>
          <a:p>
            <a:pPr lvl="1"/>
            <a:r>
              <a:rPr lang="en-US" dirty="0"/>
              <a:t>More abundant VC supply </a:t>
            </a:r>
            <a:r>
              <a:rPr lang="en-US" dirty="0">
                <a:sym typeface="Wingdings" panose="05000000000000000000" pitchFamily="2" charset="2"/>
              </a:rPr>
              <a:t> Founders get to keep more equity</a:t>
            </a:r>
            <a:endParaRPr lang="en-US" dirty="0"/>
          </a:p>
          <a:p>
            <a:pPr>
              <a:spcBef>
                <a:spcPts val="2400"/>
              </a:spcBef>
              <a:buFont typeface="Wingdings" panose="05000000000000000000" pitchFamily="2" charset="2"/>
              <a:buChar char="Ø"/>
            </a:pPr>
            <a:r>
              <a:rPr lang="en-US" dirty="0"/>
              <a:t>Instrumented increases in founder equity decrease prob. that a startup exits (IPO or M&amp;A) w/in 7 </a:t>
            </a:r>
            <a:r>
              <a:rPr lang="en-US" dirty="0" err="1"/>
              <a:t>yrs</a:t>
            </a:r>
            <a:r>
              <a:rPr lang="en-US" dirty="0"/>
              <a:t> of first VC</a:t>
            </a:r>
          </a:p>
        </p:txBody>
      </p:sp>
    </p:spTree>
    <p:extLst>
      <p:ext uri="{BB962C8B-B14F-4D97-AF65-F5344CB8AC3E}">
        <p14:creationId xmlns:p14="http://schemas.microsoft.com/office/powerpoint/2010/main" val="14696786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75066" cy="1325563"/>
          </a:xfrm>
        </p:spPr>
        <p:txBody>
          <a:bodyPr/>
          <a:lstStyle/>
          <a:p>
            <a:r>
              <a:rPr lang="en-US" dirty="0"/>
              <a:t>Do these changes work for everybody?</a:t>
            </a:r>
          </a:p>
        </p:txBody>
      </p:sp>
      <p:sp>
        <p:nvSpPr>
          <p:cNvPr id="3" name="Content Placeholder 2"/>
          <p:cNvSpPr>
            <a:spLocks noGrp="1"/>
          </p:cNvSpPr>
          <p:nvPr>
            <p:ph idx="1"/>
          </p:nvPr>
        </p:nvSpPr>
        <p:spPr/>
        <p:txBody>
          <a:bodyPr/>
          <a:lstStyle/>
          <a:p>
            <a:r>
              <a:rPr lang="en-US" dirty="0"/>
              <a:t>Problem for founders and employees: lack of liquidity (“paper millionaires”)</a:t>
            </a:r>
          </a:p>
          <a:p>
            <a:pPr lvl="1"/>
            <a:r>
              <a:rPr lang="en-US" dirty="0"/>
              <a:t>Growth in secondaries might help alleviate</a:t>
            </a:r>
          </a:p>
          <a:p>
            <a:pPr lvl="1"/>
            <a:endParaRPr lang="en-US" dirty="0"/>
          </a:p>
          <a:p>
            <a:r>
              <a:rPr lang="en-US" dirty="0"/>
              <a:t>Problem for early investors: exits are delayed, possibly beyond the end of their funds’ lifecycle</a:t>
            </a:r>
          </a:p>
          <a:p>
            <a:pPr lvl="1"/>
            <a:r>
              <a:rPr lang="en-US" dirty="0"/>
              <a:t>Can secondaries solve this? (e.g., Series A VC sells to Series E VC/PE)</a:t>
            </a:r>
          </a:p>
          <a:p>
            <a:pPr lvl="2">
              <a:buFont typeface="Wingdings" panose="05000000000000000000" pitchFamily="2" charset="2"/>
              <a:buChar char="Ø"/>
            </a:pPr>
            <a:r>
              <a:rPr lang="en-US" sz="2400" dirty="0"/>
              <a:t>Unclear: Adverse selection concerns stronger than w/ founders/employees</a:t>
            </a:r>
          </a:p>
          <a:p>
            <a:pPr lvl="1">
              <a:spcBef>
                <a:spcPts val="1800"/>
              </a:spcBef>
            </a:pPr>
            <a:r>
              <a:rPr lang="en-US" dirty="0"/>
              <a:t>Evergreen funds, changes to funds lifecycles?</a:t>
            </a:r>
          </a:p>
        </p:txBody>
      </p:sp>
    </p:spTree>
    <p:extLst>
      <p:ext uri="{BB962C8B-B14F-4D97-AF65-F5344CB8AC3E}">
        <p14:creationId xmlns:p14="http://schemas.microsoft.com/office/powerpoint/2010/main" val="3090844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6D4241-AC93-F67F-6794-9E59C61FB25E}"/>
              </a:ext>
            </a:extLst>
          </p:cNvPr>
          <p:cNvSpPr>
            <a:spLocks noGrp="1"/>
          </p:cNvSpPr>
          <p:nvPr>
            <p:ph type="title"/>
          </p:nvPr>
        </p:nvSpPr>
        <p:spPr/>
        <p:txBody>
          <a:bodyPr/>
          <a:lstStyle/>
          <a:p>
            <a:r>
              <a:rPr lang="en-US" dirty="0"/>
              <a:t>Regulators’ response to this new environment</a:t>
            </a:r>
          </a:p>
        </p:txBody>
      </p:sp>
      <p:sp>
        <p:nvSpPr>
          <p:cNvPr id="5" name="Text Placeholder 4">
            <a:extLst>
              <a:ext uri="{FF2B5EF4-FFF2-40B4-BE49-F238E27FC236}">
                <a16:creationId xmlns:a16="http://schemas.microsoft.com/office/drawing/2014/main" id="{CE6C9C69-431D-2BE8-6241-AD4737235BE6}"/>
              </a:ext>
            </a:extLst>
          </p:cNvPr>
          <p:cNvSpPr>
            <a:spLocks noGrp="1"/>
          </p:cNvSpPr>
          <p:nvPr>
            <p:ph type="body" idx="1"/>
          </p:nvPr>
        </p:nvSpPr>
        <p:spPr/>
        <p:txBody>
          <a:bodyPr/>
          <a:lstStyle/>
          <a:p>
            <a:r>
              <a:rPr lang="en-US" dirty="0"/>
              <a:t>Spillovers in capital market regulations </a:t>
            </a:r>
          </a:p>
        </p:txBody>
      </p:sp>
    </p:spTree>
    <p:extLst>
      <p:ext uri="{BB962C8B-B14F-4D97-AF65-F5344CB8AC3E}">
        <p14:creationId xmlns:p14="http://schemas.microsoft.com/office/powerpoint/2010/main" val="29874140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6FAA9-B0B4-4234-C78A-3F410E36DD59}"/>
              </a:ext>
            </a:extLst>
          </p:cNvPr>
          <p:cNvSpPr>
            <a:spLocks noGrp="1"/>
          </p:cNvSpPr>
          <p:nvPr>
            <p:ph type="title"/>
          </p:nvPr>
        </p:nvSpPr>
        <p:spPr/>
        <p:txBody>
          <a:bodyPr/>
          <a:lstStyle/>
          <a:p>
            <a:r>
              <a:rPr lang="en-US" dirty="0"/>
              <a:t>Regulatory tug-of-war: JOBS Act as a case study</a:t>
            </a:r>
          </a:p>
        </p:txBody>
      </p:sp>
      <p:sp>
        <p:nvSpPr>
          <p:cNvPr id="4" name="Text Placeholder 3">
            <a:extLst>
              <a:ext uri="{FF2B5EF4-FFF2-40B4-BE49-F238E27FC236}">
                <a16:creationId xmlns:a16="http://schemas.microsoft.com/office/drawing/2014/main" id="{00407D87-043A-25DE-32B1-D17D483B2B1B}"/>
              </a:ext>
            </a:extLst>
          </p:cNvPr>
          <p:cNvSpPr>
            <a:spLocks noGrp="1"/>
          </p:cNvSpPr>
          <p:nvPr>
            <p:ph type="body" idx="1"/>
          </p:nvPr>
        </p:nvSpPr>
        <p:spPr/>
        <p:txBody>
          <a:bodyPr/>
          <a:lstStyle/>
          <a:p>
            <a:r>
              <a:rPr lang="en-US" dirty="0"/>
              <a:t>Public market deregulation</a:t>
            </a:r>
          </a:p>
        </p:txBody>
      </p:sp>
      <p:pic>
        <p:nvPicPr>
          <p:cNvPr id="16" name="Content Placeholder 15" descr="Graphical user interface, text&#10;&#10;Description automatically generated">
            <a:extLst>
              <a:ext uri="{FF2B5EF4-FFF2-40B4-BE49-F238E27FC236}">
                <a16:creationId xmlns:a16="http://schemas.microsoft.com/office/drawing/2014/main" id="{8E876498-3909-1595-2965-59B48DC00BC8}"/>
              </a:ext>
            </a:extLst>
          </p:cNvPr>
          <p:cNvPicPr>
            <a:picLocks noGrp="1" noChangeAspect="1"/>
          </p:cNvPicPr>
          <p:nvPr>
            <p:ph sz="half" idx="2"/>
          </p:nvPr>
        </p:nvPicPr>
        <p:blipFill>
          <a:blip r:embed="rId2"/>
          <a:stretch>
            <a:fillRect/>
          </a:stretch>
        </p:blipFill>
        <p:spPr>
          <a:xfrm>
            <a:off x="839787" y="3006726"/>
            <a:ext cx="5157787" cy="1337922"/>
          </a:xfrm>
        </p:spPr>
      </p:pic>
      <p:sp>
        <p:nvSpPr>
          <p:cNvPr id="5" name="Text Placeholder 4">
            <a:extLst>
              <a:ext uri="{FF2B5EF4-FFF2-40B4-BE49-F238E27FC236}">
                <a16:creationId xmlns:a16="http://schemas.microsoft.com/office/drawing/2014/main" id="{4062FC6B-A9E8-82FE-A8AB-356C723D3ABB}"/>
              </a:ext>
            </a:extLst>
          </p:cNvPr>
          <p:cNvSpPr>
            <a:spLocks noGrp="1"/>
          </p:cNvSpPr>
          <p:nvPr>
            <p:ph type="body" sz="quarter" idx="3"/>
          </p:nvPr>
        </p:nvSpPr>
        <p:spPr/>
        <p:txBody>
          <a:bodyPr/>
          <a:lstStyle/>
          <a:p>
            <a:r>
              <a:rPr lang="en-US" dirty="0"/>
              <a:t>Private capital market deregulation</a:t>
            </a:r>
          </a:p>
        </p:txBody>
      </p:sp>
      <p:pic>
        <p:nvPicPr>
          <p:cNvPr id="18" name="Content Placeholder 17" descr="Timeline&#10;&#10;Description automatically generated">
            <a:extLst>
              <a:ext uri="{FF2B5EF4-FFF2-40B4-BE49-F238E27FC236}">
                <a16:creationId xmlns:a16="http://schemas.microsoft.com/office/drawing/2014/main" id="{FEA28A92-396D-E372-06C7-F4EE5A1D6614}"/>
              </a:ext>
            </a:extLst>
          </p:cNvPr>
          <p:cNvPicPr>
            <a:picLocks noGrp="1" noChangeAspect="1"/>
          </p:cNvPicPr>
          <p:nvPr>
            <p:ph sz="quarter" idx="4"/>
          </p:nvPr>
        </p:nvPicPr>
        <p:blipFill>
          <a:blip r:embed="rId3"/>
          <a:stretch>
            <a:fillRect/>
          </a:stretch>
        </p:blipFill>
        <p:spPr>
          <a:xfrm>
            <a:off x="6263200" y="2505075"/>
            <a:ext cx="5001188" cy="3684588"/>
          </a:xfrm>
        </p:spPr>
      </p:pic>
      <p:sp>
        <p:nvSpPr>
          <p:cNvPr id="19" name="TextBox 18">
            <a:extLst>
              <a:ext uri="{FF2B5EF4-FFF2-40B4-BE49-F238E27FC236}">
                <a16:creationId xmlns:a16="http://schemas.microsoft.com/office/drawing/2014/main" id="{312B67FF-14F1-59F2-CA3F-40A697FBB790}"/>
              </a:ext>
            </a:extLst>
          </p:cNvPr>
          <p:cNvSpPr txBox="1"/>
          <p:nvPr/>
        </p:nvSpPr>
        <p:spPr>
          <a:xfrm>
            <a:off x="839788" y="4846299"/>
            <a:ext cx="418076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a:t>Easier to go and be public as a “small” firm</a:t>
            </a:r>
          </a:p>
        </p:txBody>
      </p:sp>
      <p:sp>
        <p:nvSpPr>
          <p:cNvPr id="20" name="TextBox 19">
            <a:extLst>
              <a:ext uri="{FF2B5EF4-FFF2-40B4-BE49-F238E27FC236}">
                <a16:creationId xmlns:a16="http://schemas.microsoft.com/office/drawing/2014/main" id="{ABE4E4A2-6225-EB37-E6E9-76F42B011036}"/>
              </a:ext>
            </a:extLst>
          </p:cNvPr>
          <p:cNvSpPr txBox="1"/>
          <p:nvPr/>
        </p:nvSpPr>
        <p:spPr>
          <a:xfrm>
            <a:off x="6952048" y="6308209"/>
            <a:ext cx="362349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a:t>Lower private capital raising frictions</a:t>
            </a:r>
          </a:p>
        </p:txBody>
      </p:sp>
    </p:spTree>
    <p:extLst>
      <p:ext uri="{BB962C8B-B14F-4D97-AF65-F5344CB8AC3E}">
        <p14:creationId xmlns:p14="http://schemas.microsoft.com/office/powerpoint/2010/main" val="2759759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DB07-6EA9-765E-05CE-C7D5EE4A2B43}"/>
              </a:ext>
            </a:extLst>
          </p:cNvPr>
          <p:cNvSpPr>
            <a:spLocks noGrp="1"/>
          </p:cNvSpPr>
          <p:nvPr>
            <p:ph type="title"/>
          </p:nvPr>
        </p:nvSpPr>
        <p:spPr/>
        <p:txBody>
          <a:bodyPr/>
          <a:lstStyle/>
          <a:p>
            <a:r>
              <a:rPr lang="en-US" dirty="0"/>
              <a:t>Expand retail investors access to VC/PE</a:t>
            </a:r>
          </a:p>
        </p:txBody>
      </p:sp>
      <p:sp>
        <p:nvSpPr>
          <p:cNvPr id="3" name="Content Placeholder 2">
            <a:extLst>
              <a:ext uri="{FF2B5EF4-FFF2-40B4-BE49-F238E27FC236}">
                <a16:creationId xmlns:a16="http://schemas.microsoft.com/office/drawing/2014/main" id="{FBBB4F9A-C5FF-15A1-65BF-6BA724CF1251}"/>
              </a:ext>
            </a:extLst>
          </p:cNvPr>
          <p:cNvSpPr>
            <a:spLocks noGrp="1"/>
          </p:cNvSpPr>
          <p:nvPr>
            <p:ph idx="1"/>
          </p:nvPr>
        </p:nvSpPr>
        <p:spPr>
          <a:xfrm>
            <a:off x="838200" y="1690688"/>
            <a:ext cx="10515600" cy="4802187"/>
          </a:xfrm>
        </p:spPr>
        <p:txBody>
          <a:bodyPr>
            <a:normAutofit/>
          </a:bodyPr>
          <a:lstStyle/>
          <a:p>
            <a:pPr marL="0" indent="0">
              <a:buNone/>
            </a:pPr>
            <a:r>
              <a:rPr lang="en-US" dirty="0"/>
              <a:t>SEC’s Asset Management Advisory Committee “Final Report and Recommendations for Private Investments”:</a:t>
            </a:r>
          </a:p>
          <a:p>
            <a:r>
              <a:rPr lang="en-US" dirty="0"/>
              <a:t>Asset management growth in self-directed retirement</a:t>
            </a:r>
          </a:p>
          <a:p>
            <a:r>
              <a:rPr lang="en-US" dirty="0"/>
              <a:t>Decline in the # of investment opportunities (i.e., “where are the small caps”?)</a:t>
            </a:r>
          </a:p>
          <a:p>
            <a:r>
              <a:rPr lang="en-US" dirty="0">
                <a:sym typeface="Wingdings" pitchFamily="2" charset="2"/>
              </a:rPr>
              <a:t> allow retirement accounts or individuals to invest in PE</a:t>
            </a:r>
          </a:p>
          <a:p>
            <a:endParaRPr lang="en-US" dirty="0"/>
          </a:p>
          <a:p>
            <a:pPr marL="0" indent="0">
              <a:buNone/>
            </a:pPr>
            <a:r>
              <a:rPr lang="en-US" dirty="0"/>
              <a:t>VC/PE could possibly provide (Brown et al., 2020)</a:t>
            </a:r>
          </a:p>
          <a:p>
            <a:pPr marL="971550" lvl="1" indent="-514350">
              <a:buFont typeface="+mj-lt"/>
              <a:buAutoNum type="romanLcPeriod"/>
            </a:pPr>
            <a:r>
              <a:rPr lang="en-US" dirty="0"/>
              <a:t>higher expected returns</a:t>
            </a:r>
          </a:p>
          <a:p>
            <a:pPr marL="971550" lvl="1" indent="-514350">
              <a:buFont typeface="+mj-lt"/>
              <a:buAutoNum type="romanLcPeriod"/>
            </a:pPr>
            <a:r>
              <a:rPr lang="en-US" dirty="0"/>
              <a:t>diversification benefits</a:t>
            </a:r>
          </a:p>
        </p:txBody>
      </p:sp>
    </p:spTree>
    <p:extLst>
      <p:ext uri="{BB962C8B-B14F-4D97-AF65-F5344CB8AC3E}">
        <p14:creationId xmlns:p14="http://schemas.microsoft.com/office/powerpoint/2010/main" val="1755674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A002-DCA7-2B7D-68DC-23A0C968D461}"/>
              </a:ext>
            </a:extLst>
          </p:cNvPr>
          <p:cNvSpPr>
            <a:spLocks noGrp="1"/>
          </p:cNvSpPr>
          <p:nvPr>
            <p:ph type="title"/>
          </p:nvPr>
        </p:nvSpPr>
        <p:spPr/>
        <p:txBody>
          <a:bodyPr/>
          <a:lstStyle/>
          <a:p>
            <a:r>
              <a:rPr lang="en-US" dirty="0"/>
              <a:t>Expand investors’ access to VC/PE</a:t>
            </a:r>
          </a:p>
        </p:txBody>
      </p:sp>
      <p:pic>
        <p:nvPicPr>
          <p:cNvPr id="5" name="Content Placeholder 4" descr="Text&#10;&#10;Description automatically generated">
            <a:extLst>
              <a:ext uri="{FF2B5EF4-FFF2-40B4-BE49-F238E27FC236}">
                <a16:creationId xmlns:a16="http://schemas.microsoft.com/office/drawing/2014/main" id="{4B2110AB-94AC-CEA5-30E8-5B96A692865C}"/>
              </a:ext>
            </a:extLst>
          </p:cNvPr>
          <p:cNvPicPr>
            <a:picLocks noGrp="1" noChangeAspect="1"/>
          </p:cNvPicPr>
          <p:nvPr>
            <p:ph idx="1"/>
          </p:nvPr>
        </p:nvPicPr>
        <p:blipFill>
          <a:blip r:embed="rId2"/>
          <a:stretch>
            <a:fillRect/>
          </a:stretch>
        </p:blipFill>
        <p:spPr>
          <a:xfrm>
            <a:off x="460376" y="2289329"/>
            <a:ext cx="5439681" cy="761184"/>
          </a:xfrm>
        </p:spPr>
      </p:pic>
      <p:pic>
        <p:nvPicPr>
          <p:cNvPr id="7" name="Picture 6" descr="A picture containing graphical user interface&#10;&#10;Description automatically generated">
            <a:extLst>
              <a:ext uri="{FF2B5EF4-FFF2-40B4-BE49-F238E27FC236}">
                <a16:creationId xmlns:a16="http://schemas.microsoft.com/office/drawing/2014/main" id="{D8B71D13-E8B6-F24F-070F-00EB69FB3F71}"/>
              </a:ext>
            </a:extLst>
          </p:cNvPr>
          <p:cNvPicPr>
            <a:picLocks noChangeAspect="1"/>
          </p:cNvPicPr>
          <p:nvPr/>
        </p:nvPicPr>
        <p:blipFill>
          <a:blip r:embed="rId3"/>
          <a:stretch>
            <a:fillRect/>
          </a:stretch>
        </p:blipFill>
        <p:spPr>
          <a:xfrm>
            <a:off x="236992" y="1690688"/>
            <a:ext cx="3344408" cy="598641"/>
          </a:xfrm>
          <a:prstGeom prst="rect">
            <a:avLst/>
          </a:prstGeom>
        </p:spPr>
      </p:pic>
      <p:pic>
        <p:nvPicPr>
          <p:cNvPr id="11" name="Picture 10" descr="Graphical user interface, text, application&#10;&#10;Description automatically generated">
            <a:extLst>
              <a:ext uri="{FF2B5EF4-FFF2-40B4-BE49-F238E27FC236}">
                <a16:creationId xmlns:a16="http://schemas.microsoft.com/office/drawing/2014/main" id="{3A548C50-1A16-7210-3A69-30E65748255D}"/>
              </a:ext>
            </a:extLst>
          </p:cNvPr>
          <p:cNvPicPr>
            <a:picLocks noChangeAspect="1"/>
          </p:cNvPicPr>
          <p:nvPr/>
        </p:nvPicPr>
        <p:blipFill>
          <a:blip r:embed="rId4"/>
          <a:stretch>
            <a:fillRect/>
          </a:stretch>
        </p:blipFill>
        <p:spPr>
          <a:xfrm>
            <a:off x="5086350" y="4780274"/>
            <a:ext cx="6945312" cy="1960252"/>
          </a:xfrm>
          <a:prstGeom prst="rect">
            <a:avLst/>
          </a:prstGeom>
        </p:spPr>
      </p:pic>
      <p:sp>
        <p:nvSpPr>
          <p:cNvPr id="12" name="TextBox 11">
            <a:extLst>
              <a:ext uri="{FF2B5EF4-FFF2-40B4-BE49-F238E27FC236}">
                <a16:creationId xmlns:a16="http://schemas.microsoft.com/office/drawing/2014/main" id="{F0455E60-C893-00FC-31BE-880F4DE83117}"/>
              </a:ext>
            </a:extLst>
          </p:cNvPr>
          <p:cNvSpPr txBox="1"/>
          <p:nvPr/>
        </p:nvSpPr>
        <p:spPr>
          <a:xfrm>
            <a:off x="1798285" y="3421284"/>
            <a:ext cx="8595430" cy="923330"/>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a:t>“[W]e view the supply side for retail investors as being less diversified than 15 years ago.” </a:t>
            </a:r>
          </a:p>
          <a:p>
            <a:r>
              <a:rPr lang="en-US" dirty="0"/>
              <a:t>- Asset Management Advisory Committee</a:t>
            </a:r>
            <a:br>
              <a:rPr lang="en-US" dirty="0"/>
            </a:br>
            <a:r>
              <a:rPr lang="en-US" dirty="0"/>
              <a:t>Final Report and Recommendations for Private Investments  </a:t>
            </a:r>
          </a:p>
        </p:txBody>
      </p:sp>
      <p:pic>
        <p:nvPicPr>
          <p:cNvPr id="14" name="Picture 13" descr="Graphical user interface, text&#10;&#10;Description automatically generated">
            <a:extLst>
              <a:ext uri="{FF2B5EF4-FFF2-40B4-BE49-F238E27FC236}">
                <a16:creationId xmlns:a16="http://schemas.microsoft.com/office/drawing/2014/main" id="{53405884-198C-D365-D737-3FF4436A1C22}"/>
              </a:ext>
            </a:extLst>
          </p:cNvPr>
          <p:cNvPicPr>
            <a:picLocks noChangeAspect="1"/>
          </p:cNvPicPr>
          <p:nvPr/>
        </p:nvPicPr>
        <p:blipFill>
          <a:blip r:embed="rId5"/>
          <a:stretch>
            <a:fillRect/>
          </a:stretch>
        </p:blipFill>
        <p:spPr>
          <a:xfrm>
            <a:off x="236992" y="5118133"/>
            <a:ext cx="4243840" cy="1284534"/>
          </a:xfrm>
          <a:prstGeom prst="rect">
            <a:avLst/>
          </a:prstGeom>
        </p:spPr>
      </p:pic>
      <p:sp>
        <p:nvSpPr>
          <p:cNvPr id="3" name="TextBox 2">
            <a:extLst>
              <a:ext uri="{FF2B5EF4-FFF2-40B4-BE49-F238E27FC236}">
                <a16:creationId xmlns:a16="http://schemas.microsoft.com/office/drawing/2014/main" id="{E5792380-857B-6FFA-ABB0-314F26F6EFFB}"/>
              </a:ext>
            </a:extLst>
          </p:cNvPr>
          <p:cNvSpPr txBox="1"/>
          <p:nvPr/>
        </p:nvSpPr>
        <p:spPr>
          <a:xfrm>
            <a:off x="0" y="6519446"/>
            <a:ext cx="1873783" cy="338554"/>
          </a:xfrm>
          <a:prstGeom prst="rect">
            <a:avLst/>
          </a:prstGeom>
          <a:noFill/>
        </p:spPr>
        <p:txBody>
          <a:bodyPr wrap="none" rtlCol="0">
            <a:spAutoFit/>
          </a:bodyPr>
          <a:lstStyle/>
          <a:p>
            <a:r>
              <a:rPr lang="en-US" sz="1600" dirty="0"/>
              <a:t>Brown  et. al. (2020)</a:t>
            </a:r>
          </a:p>
        </p:txBody>
      </p:sp>
      <p:pic>
        <p:nvPicPr>
          <p:cNvPr id="6" name="Picture 5"/>
          <p:cNvPicPr>
            <a:picLocks noChangeAspect="1"/>
          </p:cNvPicPr>
          <p:nvPr/>
        </p:nvPicPr>
        <p:blipFill>
          <a:blip r:embed="rId6"/>
          <a:stretch>
            <a:fillRect/>
          </a:stretch>
        </p:blipFill>
        <p:spPr>
          <a:xfrm>
            <a:off x="7161594" y="1863881"/>
            <a:ext cx="3771900" cy="914400"/>
          </a:xfrm>
          <a:prstGeom prst="rect">
            <a:avLst/>
          </a:prstGeom>
        </p:spPr>
      </p:pic>
    </p:spTree>
    <p:extLst>
      <p:ext uri="{BB962C8B-B14F-4D97-AF65-F5344CB8AC3E}">
        <p14:creationId xmlns:p14="http://schemas.microsoft.com/office/powerpoint/2010/main" val="31177526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BAB8C-3783-A007-DD36-6D024E2374AB}"/>
              </a:ext>
            </a:extLst>
          </p:cNvPr>
          <p:cNvSpPr>
            <a:spLocks noGrp="1"/>
          </p:cNvSpPr>
          <p:nvPr>
            <p:ph type="title"/>
          </p:nvPr>
        </p:nvSpPr>
        <p:spPr>
          <a:xfrm>
            <a:off x="266219" y="365125"/>
            <a:ext cx="11539958" cy="1325563"/>
          </a:xfrm>
        </p:spPr>
        <p:txBody>
          <a:bodyPr/>
          <a:lstStyle/>
          <a:p>
            <a:r>
              <a:rPr lang="en-US" dirty="0"/>
              <a:t>Regulatory challenges of increased investor access</a:t>
            </a:r>
          </a:p>
        </p:txBody>
      </p:sp>
      <p:sp>
        <p:nvSpPr>
          <p:cNvPr id="6" name="TextBox 5">
            <a:extLst>
              <a:ext uri="{FF2B5EF4-FFF2-40B4-BE49-F238E27FC236}">
                <a16:creationId xmlns:a16="http://schemas.microsoft.com/office/drawing/2014/main" id="{70567871-94D3-7CE7-C77A-0BA076488FCB}"/>
              </a:ext>
            </a:extLst>
          </p:cNvPr>
          <p:cNvSpPr txBox="1"/>
          <p:nvPr/>
        </p:nvSpPr>
        <p:spPr>
          <a:xfrm>
            <a:off x="365605" y="1635755"/>
            <a:ext cx="5780552" cy="2708434"/>
          </a:xfrm>
          <a:prstGeom prst="rect">
            <a:avLst/>
          </a:prstGeom>
          <a:solidFill>
            <a:schemeClr val="accent1">
              <a:lumMod val="20000"/>
              <a:lumOff val="80000"/>
            </a:schemeClr>
          </a:solidFill>
        </p:spPr>
        <p:txBody>
          <a:bodyPr wrap="square" rtlCol="0">
            <a:spAutoFit/>
          </a:bodyPr>
          <a:lstStyle/>
          <a:p>
            <a:pPr marL="342900" indent="-342900">
              <a:buFont typeface="Arial" panose="020B0604020202020204" pitchFamily="34" charset="0"/>
              <a:buChar char="•"/>
            </a:pPr>
            <a:r>
              <a:rPr lang="en-US" sz="2400" dirty="0"/>
              <a:t>To protect retail investors in private mkts, may need to regulate private firms more like public ones:</a:t>
            </a:r>
          </a:p>
          <a:p>
            <a:pPr marL="800100" lvl="1" indent="-342900">
              <a:buFont typeface="Arial" panose="020B0604020202020204" pitchFamily="34" charset="0"/>
              <a:buChar char="•"/>
            </a:pPr>
            <a:r>
              <a:rPr lang="en-US" sz="2000" dirty="0">
                <a:sym typeface="Wingdings" pitchFamily="2" charset="2"/>
              </a:rPr>
              <a:t>E.g., shrink disclosure gap btw/ public and private firms </a:t>
            </a:r>
          </a:p>
          <a:p>
            <a:pPr marL="342900" indent="-342900">
              <a:spcBef>
                <a:spcPts val="1200"/>
              </a:spcBef>
              <a:buFont typeface="Wingdings" pitchFamily="2" charset="2"/>
              <a:buChar char="à"/>
            </a:pPr>
            <a:r>
              <a:rPr lang="en-US" sz="2400" b="1" dirty="0">
                <a:sym typeface="Wingdings" pitchFamily="2" charset="2"/>
              </a:rPr>
              <a:t>Private firms may lose some of their key advantages</a:t>
            </a:r>
            <a:endParaRPr lang="en-US" sz="2400" b="1" dirty="0"/>
          </a:p>
        </p:txBody>
      </p:sp>
      <p:pic>
        <p:nvPicPr>
          <p:cNvPr id="10" name="Picture 9">
            <a:extLst>
              <a:ext uri="{FF2B5EF4-FFF2-40B4-BE49-F238E27FC236}">
                <a16:creationId xmlns:a16="http://schemas.microsoft.com/office/drawing/2014/main" id="{8277B1CA-C91A-9B6A-588F-B9EBE52CBABA}"/>
              </a:ext>
            </a:extLst>
          </p:cNvPr>
          <p:cNvPicPr>
            <a:picLocks noChangeAspect="1"/>
          </p:cNvPicPr>
          <p:nvPr/>
        </p:nvPicPr>
        <p:blipFill>
          <a:blip r:embed="rId3"/>
          <a:stretch>
            <a:fillRect/>
          </a:stretch>
        </p:blipFill>
        <p:spPr>
          <a:xfrm>
            <a:off x="5973180" y="4736741"/>
            <a:ext cx="6017635" cy="1325563"/>
          </a:xfrm>
          <a:prstGeom prst="rect">
            <a:avLst/>
          </a:prstGeom>
        </p:spPr>
      </p:pic>
      <p:pic>
        <p:nvPicPr>
          <p:cNvPr id="9" name="Picture 8" descr="Graphical user interface, text, application, email&#10;&#10;Description automatically generated">
            <a:extLst>
              <a:ext uri="{FF2B5EF4-FFF2-40B4-BE49-F238E27FC236}">
                <a16:creationId xmlns:a16="http://schemas.microsoft.com/office/drawing/2014/main" id="{898D22DF-17B8-DA6D-A660-E5FC78AAA2C2}"/>
              </a:ext>
            </a:extLst>
          </p:cNvPr>
          <p:cNvPicPr>
            <a:picLocks noChangeAspect="1"/>
          </p:cNvPicPr>
          <p:nvPr/>
        </p:nvPicPr>
        <p:blipFill>
          <a:blip r:embed="rId4"/>
          <a:stretch>
            <a:fillRect/>
          </a:stretch>
        </p:blipFill>
        <p:spPr>
          <a:xfrm>
            <a:off x="6470247" y="2204535"/>
            <a:ext cx="5520569" cy="2108876"/>
          </a:xfrm>
          <a:prstGeom prst="rect">
            <a:avLst/>
          </a:prstGeom>
        </p:spPr>
      </p:pic>
      <p:pic>
        <p:nvPicPr>
          <p:cNvPr id="4" name="Picture 3" descr="Text&#10;&#10;Description automatically generated">
            <a:extLst>
              <a:ext uri="{FF2B5EF4-FFF2-40B4-BE49-F238E27FC236}">
                <a16:creationId xmlns:a16="http://schemas.microsoft.com/office/drawing/2014/main" id="{67EE5829-0200-1B1F-1EEF-E05FCCCD2B48}"/>
              </a:ext>
            </a:extLst>
          </p:cNvPr>
          <p:cNvPicPr>
            <a:picLocks noChangeAspect="1"/>
          </p:cNvPicPr>
          <p:nvPr/>
        </p:nvPicPr>
        <p:blipFill>
          <a:blip r:embed="rId5"/>
          <a:stretch>
            <a:fillRect/>
          </a:stretch>
        </p:blipFill>
        <p:spPr>
          <a:xfrm>
            <a:off x="201185" y="5461264"/>
            <a:ext cx="5648536" cy="1047809"/>
          </a:xfrm>
          <a:prstGeom prst="rect">
            <a:avLst/>
          </a:prstGeom>
        </p:spPr>
      </p:pic>
    </p:spTree>
    <p:extLst>
      <p:ext uri="{BB962C8B-B14F-4D97-AF65-F5344CB8AC3E}">
        <p14:creationId xmlns:p14="http://schemas.microsoft.com/office/powerpoint/2010/main" val="2488785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55B0ED-A904-457F-A20C-9FF05FBD17D4}"/>
              </a:ext>
            </a:extLst>
          </p:cNvPr>
          <p:cNvSpPr>
            <a:spLocks noGrp="1"/>
          </p:cNvSpPr>
          <p:nvPr>
            <p:ph idx="1"/>
          </p:nvPr>
        </p:nvSpPr>
        <p:spPr>
          <a:xfrm>
            <a:off x="838200" y="1539433"/>
            <a:ext cx="10515600" cy="4977114"/>
          </a:xfrm>
        </p:spPr>
        <p:txBody>
          <a:bodyPr>
            <a:normAutofit/>
          </a:bodyPr>
          <a:lstStyle/>
          <a:p>
            <a:pPr>
              <a:spcBef>
                <a:spcPts val="1800"/>
              </a:spcBef>
            </a:pPr>
            <a:r>
              <a:rPr lang="en-US" dirty="0"/>
              <a:t>Connection btw startup higher valuations and + founder-friendly contracts, and returns earned by VC/PE asset class (Harris et al. 2020)? </a:t>
            </a:r>
          </a:p>
          <a:p>
            <a:pPr>
              <a:spcBef>
                <a:spcPts val="1800"/>
              </a:spcBef>
            </a:pPr>
            <a:r>
              <a:rPr lang="en-US" dirty="0"/>
              <a:t>How do the changes in the late-stage financing market impact the traditional VC investing model? </a:t>
            </a:r>
          </a:p>
          <a:p>
            <a:pPr>
              <a:spcBef>
                <a:spcPts val="1800"/>
              </a:spcBef>
            </a:pPr>
            <a:r>
              <a:rPr lang="en-US" dirty="0"/>
              <a:t>Real consequences of decline in listed firms: e.g., less information on prices and investment opportunities </a:t>
            </a:r>
            <a:r>
              <a:rPr lang="en-US" dirty="0">
                <a:sym typeface="Wingdings" pitchFamily="2" charset="2"/>
              </a:rPr>
              <a:t> less efficient investment?</a:t>
            </a:r>
          </a:p>
          <a:p>
            <a:pPr>
              <a:spcBef>
                <a:spcPts val="1800"/>
              </a:spcBef>
            </a:pPr>
            <a:r>
              <a:rPr lang="en-US" dirty="0"/>
              <a:t>How can other countries foster a thriving entrepreneurial finance market, particularly for late-stage startups? </a:t>
            </a:r>
          </a:p>
          <a:p>
            <a:pPr lvl="1"/>
            <a:r>
              <a:rPr lang="en-US" sz="2800" dirty="0"/>
              <a:t>“[EU]later-stage financing in particular remains restricted” </a:t>
            </a:r>
            <a:r>
              <a:rPr lang="en-US" dirty="0"/>
              <a:t>(EC 2018)</a:t>
            </a:r>
            <a:endParaRPr lang="en-US" sz="2800" dirty="0"/>
          </a:p>
        </p:txBody>
      </p:sp>
      <p:sp>
        <p:nvSpPr>
          <p:cNvPr id="4" name="Title 1">
            <a:extLst>
              <a:ext uri="{FF2B5EF4-FFF2-40B4-BE49-F238E27FC236}">
                <a16:creationId xmlns:a16="http://schemas.microsoft.com/office/drawing/2014/main" id="{875AF42C-FFAA-2FE1-98C0-9B921E9F274A}"/>
              </a:ext>
            </a:extLst>
          </p:cNvPr>
          <p:cNvSpPr txBox="1">
            <a:spLocks/>
          </p:cNvSpPr>
          <p:nvPr/>
        </p:nvSpPr>
        <p:spPr>
          <a:xfrm>
            <a:off x="838200" y="2138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Open research and policy questions</a:t>
            </a:r>
          </a:p>
        </p:txBody>
      </p:sp>
    </p:spTree>
    <p:extLst>
      <p:ext uri="{BB962C8B-B14F-4D97-AF65-F5344CB8AC3E}">
        <p14:creationId xmlns:p14="http://schemas.microsoft.com/office/powerpoint/2010/main" val="31176747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78AC-3BE4-F524-9579-569A585A2B17}"/>
              </a:ext>
            </a:extLst>
          </p:cNvPr>
          <p:cNvSpPr>
            <a:spLocks noGrp="1"/>
          </p:cNvSpPr>
          <p:nvPr>
            <p:ph type="title"/>
          </p:nvPr>
        </p:nvSpPr>
        <p:spPr/>
        <p:txBody>
          <a:bodyPr/>
          <a:lstStyle/>
          <a:p>
            <a:r>
              <a:rPr lang="en-US" dirty="0"/>
              <a:t>Thank you!</a:t>
            </a:r>
          </a:p>
        </p:txBody>
      </p:sp>
      <p:sp>
        <p:nvSpPr>
          <p:cNvPr id="4" name="Text Placeholder 3">
            <a:extLst>
              <a:ext uri="{FF2B5EF4-FFF2-40B4-BE49-F238E27FC236}">
                <a16:creationId xmlns:a16="http://schemas.microsoft.com/office/drawing/2014/main" id="{0126454A-CC17-EC46-9BAC-A52F5048C2E7}"/>
              </a:ext>
            </a:extLst>
          </p:cNvPr>
          <p:cNvSpPr>
            <a:spLocks noGrp="1"/>
          </p:cNvSpPr>
          <p:nvPr>
            <p:ph type="body" idx="1"/>
          </p:nvPr>
        </p:nvSpPr>
        <p:spPr/>
        <p:txBody>
          <a:bodyPr/>
          <a:lstStyle/>
          <a:p>
            <a:r>
              <a:rPr lang="en-US" dirty="0"/>
              <a:t>Follow paper updates here: </a:t>
            </a:r>
            <a:r>
              <a:rPr lang="en-US" dirty="0">
                <a:hlinkClick r:id="rId2"/>
              </a:rPr>
              <a:t>https://privatepublicmkts.com/</a:t>
            </a:r>
            <a:endParaRPr lang="en-US" dirty="0"/>
          </a:p>
          <a:p>
            <a:r>
              <a:rPr lang="en-US" dirty="0">
                <a:hlinkClick r:id="rId3"/>
              </a:rPr>
              <a:t>mewens@caltech.edu</a:t>
            </a:r>
            <a:endParaRPr lang="en-US" dirty="0"/>
          </a:p>
          <a:p>
            <a:endParaRPr lang="en-US" dirty="0"/>
          </a:p>
        </p:txBody>
      </p:sp>
    </p:spTree>
    <p:extLst>
      <p:ext uri="{BB962C8B-B14F-4D97-AF65-F5344CB8AC3E}">
        <p14:creationId xmlns:p14="http://schemas.microsoft.com/office/powerpoint/2010/main" val="3603836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BE09D2-6870-91CD-0534-89C7E3A63F09}"/>
              </a:ext>
            </a:extLst>
          </p:cNvPr>
          <p:cNvSpPr>
            <a:spLocks noGrp="1"/>
          </p:cNvSpPr>
          <p:nvPr>
            <p:ph type="title"/>
          </p:nvPr>
        </p:nvSpPr>
        <p:spPr/>
        <p:txBody>
          <a:bodyPr/>
          <a:lstStyle/>
          <a:p>
            <a:r>
              <a:rPr lang="en-US" dirty="0"/>
              <a:t>Late-stage startup financings: more capital from new (and old) investors</a:t>
            </a:r>
          </a:p>
        </p:txBody>
      </p:sp>
      <p:pic>
        <p:nvPicPr>
          <p:cNvPr id="3" name="Content Placeholder 2">
            <a:extLst>
              <a:ext uri="{FF2B5EF4-FFF2-40B4-BE49-F238E27FC236}">
                <a16:creationId xmlns:a16="http://schemas.microsoft.com/office/drawing/2014/main" id="{EE77EB62-32F2-F3F2-6BCB-6300CE5321FC}"/>
              </a:ext>
            </a:extLst>
          </p:cNvPr>
          <p:cNvPicPr>
            <a:picLocks noGrp="1" noChangeAspect="1"/>
          </p:cNvPicPr>
          <p:nvPr>
            <p:ph idx="1"/>
          </p:nvPr>
        </p:nvPicPr>
        <p:blipFill>
          <a:blip r:embed="rId2"/>
          <a:stretch>
            <a:fillRect/>
          </a:stretch>
        </p:blipFill>
        <p:spPr>
          <a:xfrm>
            <a:off x="155778" y="1825625"/>
            <a:ext cx="5339932" cy="3802289"/>
          </a:xfrm>
        </p:spPr>
      </p:pic>
      <p:pic>
        <p:nvPicPr>
          <p:cNvPr id="7" name="Picture 6">
            <a:extLst>
              <a:ext uri="{FF2B5EF4-FFF2-40B4-BE49-F238E27FC236}">
                <a16:creationId xmlns:a16="http://schemas.microsoft.com/office/drawing/2014/main" id="{FD853556-18B7-1EBF-DC72-3A741B70B86B}"/>
              </a:ext>
            </a:extLst>
          </p:cNvPr>
          <p:cNvPicPr>
            <a:picLocks noChangeAspect="1"/>
          </p:cNvPicPr>
          <p:nvPr/>
        </p:nvPicPr>
        <p:blipFill>
          <a:blip r:embed="rId3"/>
          <a:stretch>
            <a:fillRect/>
          </a:stretch>
        </p:blipFill>
        <p:spPr>
          <a:xfrm>
            <a:off x="5721147" y="1741714"/>
            <a:ext cx="6315075" cy="3886200"/>
          </a:xfrm>
          <a:prstGeom prst="rect">
            <a:avLst/>
          </a:prstGeom>
        </p:spPr>
      </p:pic>
      <p:sp>
        <p:nvSpPr>
          <p:cNvPr id="8" name="TextBox 7">
            <a:extLst>
              <a:ext uri="{FF2B5EF4-FFF2-40B4-BE49-F238E27FC236}">
                <a16:creationId xmlns:a16="http://schemas.microsoft.com/office/drawing/2014/main" id="{EA78F05E-49FF-CDDE-939E-FC2DECD1F856}"/>
              </a:ext>
            </a:extLst>
          </p:cNvPr>
          <p:cNvSpPr txBox="1"/>
          <p:nvPr/>
        </p:nvSpPr>
        <p:spPr>
          <a:xfrm>
            <a:off x="6096000" y="5627914"/>
            <a:ext cx="5791073" cy="369332"/>
          </a:xfrm>
          <a:prstGeom prst="rect">
            <a:avLst/>
          </a:prstGeom>
          <a:noFill/>
        </p:spPr>
        <p:txBody>
          <a:bodyPr wrap="none" rtlCol="0">
            <a:spAutoFit/>
          </a:bodyPr>
          <a:lstStyle/>
          <a:p>
            <a:r>
              <a:rPr lang="en-US" dirty="0"/>
              <a:t>Late-stage financings include more non-traditional investors</a:t>
            </a:r>
          </a:p>
        </p:txBody>
      </p:sp>
      <p:sp>
        <p:nvSpPr>
          <p:cNvPr id="9" name="TextBox 8">
            <a:extLst>
              <a:ext uri="{FF2B5EF4-FFF2-40B4-BE49-F238E27FC236}">
                <a16:creationId xmlns:a16="http://schemas.microsoft.com/office/drawing/2014/main" id="{32D7B6E7-0E9D-9B57-B0C7-7A999D902D1B}"/>
              </a:ext>
            </a:extLst>
          </p:cNvPr>
          <p:cNvSpPr txBox="1"/>
          <p:nvPr/>
        </p:nvSpPr>
        <p:spPr>
          <a:xfrm>
            <a:off x="192208" y="5627914"/>
            <a:ext cx="5394234" cy="369332"/>
          </a:xfrm>
          <a:prstGeom prst="rect">
            <a:avLst/>
          </a:prstGeom>
          <a:noFill/>
        </p:spPr>
        <p:txBody>
          <a:bodyPr wrap="none" rtlCol="0">
            <a:spAutoFit/>
          </a:bodyPr>
          <a:lstStyle/>
          <a:p>
            <a:r>
              <a:rPr lang="en-US" dirty="0"/>
              <a:t>Growth in private capital driven by late-stage financings</a:t>
            </a:r>
          </a:p>
        </p:txBody>
      </p:sp>
    </p:spTree>
    <p:extLst>
      <p:ext uri="{BB962C8B-B14F-4D97-AF65-F5344CB8AC3E}">
        <p14:creationId xmlns:p14="http://schemas.microsoft.com/office/powerpoint/2010/main" val="655220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C625A4-3FC9-702B-4DA7-E1C2730EBE8E}"/>
              </a:ext>
            </a:extLst>
          </p:cNvPr>
          <p:cNvSpPr>
            <a:spLocks noGrp="1"/>
          </p:cNvSpPr>
          <p:nvPr>
            <p:ph type="title"/>
          </p:nvPr>
        </p:nvSpPr>
        <p:spPr>
          <a:xfrm>
            <a:off x="630936" y="639520"/>
            <a:ext cx="3429000" cy="1719072"/>
          </a:xfrm>
        </p:spPr>
        <p:txBody>
          <a:bodyPr anchor="b">
            <a:normAutofit fontScale="90000"/>
          </a:bodyPr>
          <a:lstStyle/>
          <a:p>
            <a:r>
              <a:rPr lang="en-US" sz="3800" dirty="0"/>
              <a:t>Early-stage financing: “cheaper” capital</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4D16906A-4670-BF1C-F627-8BDBA70C2132}"/>
              </a:ext>
            </a:extLst>
          </p:cNvPr>
          <p:cNvSpPr>
            <a:spLocks noGrp="1"/>
          </p:cNvSpPr>
          <p:nvPr>
            <p:ph idx="1"/>
          </p:nvPr>
        </p:nvSpPr>
        <p:spPr>
          <a:xfrm>
            <a:off x="630936" y="2807208"/>
            <a:ext cx="3429000" cy="3410712"/>
          </a:xfrm>
        </p:spPr>
        <p:txBody>
          <a:bodyPr anchor="t">
            <a:normAutofit fontScale="92500" lnSpcReduction="10000"/>
          </a:bodyPr>
          <a:lstStyle/>
          <a:p>
            <a:r>
              <a:rPr lang="en-US" sz="3200" dirty="0"/>
              <a:t>Startup founders sell less equity in the early stages</a:t>
            </a:r>
          </a:p>
          <a:p>
            <a:endParaRPr lang="en-US" sz="3200" dirty="0"/>
          </a:p>
          <a:p>
            <a:r>
              <a:rPr lang="en-US" sz="3200" dirty="0"/>
              <a:t>Startup founders more likely to control their boards</a:t>
            </a:r>
          </a:p>
        </p:txBody>
      </p:sp>
      <p:pic>
        <p:nvPicPr>
          <p:cNvPr id="5" name="Content Placeholder 4" descr="Chart, line chart&#10;&#10;Description automatically generated">
            <a:extLst>
              <a:ext uri="{FF2B5EF4-FFF2-40B4-BE49-F238E27FC236}">
                <a16:creationId xmlns:a16="http://schemas.microsoft.com/office/drawing/2014/main" id="{6EAB4E68-E4F8-F258-038F-A6A83580E656}"/>
              </a:ext>
            </a:extLst>
          </p:cNvPr>
          <p:cNvPicPr>
            <a:picLocks noChangeAspect="1"/>
          </p:cNvPicPr>
          <p:nvPr/>
        </p:nvPicPr>
        <p:blipFill>
          <a:blip r:embed="rId2"/>
          <a:stretch>
            <a:fillRect/>
          </a:stretch>
        </p:blipFill>
        <p:spPr>
          <a:xfrm>
            <a:off x="4654296" y="891883"/>
            <a:ext cx="6903720" cy="5074233"/>
          </a:xfrm>
          <a:prstGeom prst="rect">
            <a:avLst/>
          </a:prstGeom>
        </p:spPr>
      </p:pic>
    </p:spTree>
    <p:extLst>
      <p:ext uri="{BB962C8B-B14F-4D97-AF65-F5344CB8AC3E}">
        <p14:creationId xmlns:p14="http://schemas.microsoft.com/office/powerpoint/2010/main" val="3548888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A275A-A052-E10E-018A-3DBEF672B337}"/>
              </a:ext>
            </a:extLst>
          </p:cNvPr>
          <p:cNvSpPr>
            <a:spLocks noGrp="1"/>
          </p:cNvSpPr>
          <p:nvPr>
            <p:ph type="title"/>
          </p:nvPr>
        </p:nvSpPr>
        <p:spPr/>
        <p:txBody>
          <a:bodyPr/>
          <a:lstStyle/>
          <a:p>
            <a:r>
              <a:rPr lang="en-US" dirty="0"/>
              <a:t>Interconnection btw public &amp; private markets</a:t>
            </a:r>
            <a:endParaRPr lang="en-US" dirty="0">
              <a:highlight>
                <a:srgbClr val="FFFF00"/>
              </a:highlight>
            </a:endParaRPr>
          </a:p>
        </p:txBody>
      </p:sp>
      <p:sp>
        <p:nvSpPr>
          <p:cNvPr id="3" name="Content Placeholder 2">
            <a:extLst>
              <a:ext uri="{FF2B5EF4-FFF2-40B4-BE49-F238E27FC236}">
                <a16:creationId xmlns:a16="http://schemas.microsoft.com/office/drawing/2014/main" id="{2DA03634-B23A-6F60-3ACD-2AAFF5F5F0EA}"/>
              </a:ext>
            </a:extLst>
          </p:cNvPr>
          <p:cNvSpPr>
            <a:spLocks noGrp="1"/>
          </p:cNvSpPr>
          <p:nvPr>
            <p:ph idx="1"/>
          </p:nvPr>
        </p:nvSpPr>
        <p:spPr>
          <a:xfrm>
            <a:off x="838200" y="1825625"/>
            <a:ext cx="10840656" cy="4656198"/>
          </a:xfrm>
        </p:spPr>
        <p:txBody>
          <a:bodyPr>
            <a:normAutofit/>
          </a:bodyPr>
          <a:lstStyle/>
          <a:p>
            <a:r>
              <a:rPr lang="en-US" dirty="0"/>
              <a:t>Significant changes in public and private capital markets over last 25+ years</a:t>
            </a:r>
          </a:p>
          <a:p>
            <a:pPr>
              <a:spcBef>
                <a:spcPts val="1800"/>
              </a:spcBef>
            </a:pPr>
            <a:r>
              <a:rPr lang="en-US" dirty="0"/>
              <a:t>Changes are interconnected</a:t>
            </a:r>
          </a:p>
          <a:p>
            <a:pPr lvl="1"/>
            <a:r>
              <a:rPr lang="en-US" dirty="0"/>
              <a:t>E.g., private capital regulations affect public-private trade-off</a:t>
            </a:r>
          </a:p>
          <a:p>
            <a:r>
              <a:rPr lang="en-US" dirty="0">
                <a:sym typeface="Wingdings" pitchFamily="2" charset="2"/>
              </a:rPr>
              <a:t>Entrepreneurs and investors evaluate public vs. private trade-offs differently</a:t>
            </a:r>
          </a:p>
          <a:p>
            <a:pPr lvl="1"/>
            <a:r>
              <a:rPr lang="en-US" dirty="0">
                <a:sym typeface="Wingdings" pitchFamily="2" charset="2"/>
              </a:rPr>
              <a:t>Changes </a:t>
            </a:r>
            <a:r>
              <a:rPr lang="en-US" dirty="0"/>
              <a:t>alter not only the public vs. private trade-off and agents’ bargaining power when making exit decisions</a:t>
            </a:r>
            <a:endParaRPr lang="en-US" dirty="0">
              <a:sym typeface="Wingdings" pitchFamily="2" charset="2"/>
            </a:endParaRPr>
          </a:p>
          <a:p>
            <a:pPr>
              <a:spcBef>
                <a:spcPts val="1800"/>
              </a:spcBef>
            </a:pPr>
            <a:r>
              <a:rPr lang="en-US" dirty="0"/>
              <a:t>Important for research and policy to account for dynamic interconnection</a:t>
            </a:r>
          </a:p>
        </p:txBody>
      </p:sp>
    </p:spTree>
    <p:extLst>
      <p:ext uri="{BB962C8B-B14F-4D97-AF65-F5344CB8AC3E}">
        <p14:creationId xmlns:p14="http://schemas.microsoft.com/office/powerpoint/2010/main" val="4235950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22A91-4FBA-18A5-17A1-DF249AC2915B}"/>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1F2B0AAC-3F61-C9F3-0AB6-3DD043ECAE7B}"/>
              </a:ext>
            </a:extLst>
          </p:cNvPr>
          <p:cNvSpPr>
            <a:spLocks noGrp="1"/>
          </p:cNvSpPr>
          <p:nvPr>
            <p:ph idx="1"/>
          </p:nvPr>
        </p:nvSpPr>
        <p:spPr/>
        <p:txBody>
          <a:bodyPr>
            <a:normAutofit lnSpcReduction="10000"/>
          </a:bodyPr>
          <a:lstStyle/>
          <a:p>
            <a:pPr lvl="0"/>
            <a:r>
              <a:rPr lang="en-US" sz="3200" dirty="0"/>
              <a:t>How have public and private markets changed over the last 25 years?</a:t>
            </a:r>
          </a:p>
          <a:p>
            <a:pPr lvl="0"/>
            <a:endParaRPr lang="en-US" sz="3200" dirty="0"/>
          </a:p>
          <a:p>
            <a:pPr lvl="0"/>
            <a:r>
              <a:rPr lang="en-US" sz="3200" dirty="0"/>
              <a:t>What are the drivers of these changes?</a:t>
            </a:r>
          </a:p>
          <a:p>
            <a:pPr lvl="0"/>
            <a:endParaRPr lang="en-US" sz="3200" dirty="0"/>
          </a:p>
          <a:p>
            <a:pPr lvl="0"/>
            <a:r>
              <a:rPr lang="en-US" sz="3200" dirty="0"/>
              <a:t>How can policy be guided by these new facts?</a:t>
            </a:r>
          </a:p>
          <a:p>
            <a:pPr lvl="0"/>
            <a:endParaRPr lang="en-US" sz="3200" dirty="0"/>
          </a:p>
          <a:p>
            <a:pPr lvl="0"/>
            <a:r>
              <a:rPr lang="en-US" sz="3200" dirty="0"/>
              <a:t>Where do researchers need to look next?</a:t>
            </a:r>
          </a:p>
        </p:txBody>
      </p:sp>
    </p:spTree>
    <p:extLst>
      <p:ext uri="{BB962C8B-B14F-4D97-AF65-F5344CB8AC3E}">
        <p14:creationId xmlns:p14="http://schemas.microsoft.com/office/powerpoint/2010/main" val="3914961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0A78F6-7186-C1B1-5CE7-56B788DC3C1A}"/>
              </a:ext>
            </a:extLst>
          </p:cNvPr>
          <p:cNvSpPr>
            <a:spLocks noGrp="1"/>
          </p:cNvSpPr>
          <p:nvPr>
            <p:ph type="title"/>
          </p:nvPr>
        </p:nvSpPr>
        <p:spPr/>
        <p:txBody>
          <a:bodyPr/>
          <a:lstStyle/>
          <a:p>
            <a:r>
              <a:rPr lang="en-US" dirty="0"/>
              <a:t>Setting the stage</a:t>
            </a:r>
          </a:p>
        </p:txBody>
      </p:sp>
      <p:sp>
        <p:nvSpPr>
          <p:cNvPr id="5" name="Text Placeholder 4">
            <a:extLst>
              <a:ext uri="{FF2B5EF4-FFF2-40B4-BE49-F238E27FC236}">
                <a16:creationId xmlns:a16="http://schemas.microsoft.com/office/drawing/2014/main" id="{8447D43B-0179-2620-089F-D3177ED7EA53}"/>
              </a:ext>
            </a:extLst>
          </p:cNvPr>
          <p:cNvSpPr>
            <a:spLocks noGrp="1"/>
          </p:cNvSpPr>
          <p:nvPr>
            <p:ph type="body" idx="1"/>
          </p:nvPr>
        </p:nvSpPr>
        <p:spPr/>
        <p:txBody>
          <a:bodyPr/>
          <a:lstStyle/>
          <a:p>
            <a:r>
              <a:rPr lang="en-US" dirty="0"/>
              <a:t>Describing players, differences btw public and private firms</a:t>
            </a:r>
          </a:p>
        </p:txBody>
      </p:sp>
    </p:spTree>
    <p:extLst>
      <p:ext uri="{BB962C8B-B14F-4D97-AF65-F5344CB8AC3E}">
        <p14:creationId xmlns:p14="http://schemas.microsoft.com/office/powerpoint/2010/main" val="3735804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2363</TotalTime>
  <Words>2409</Words>
  <Application>Microsoft Macintosh PowerPoint</Application>
  <PresentationFormat>Widescreen</PresentationFormat>
  <Paragraphs>261</Paragraphs>
  <Slides>48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Calibri Light</vt:lpstr>
      <vt:lpstr>Wingdings</vt:lpstr>
      <vt:lpstr>Office Theme</vt:lpstr>
      <vt:lpstr>Private or Public Equity?  The Evolving Entrepreneurial Finance Landscape</vt:lpstr>
      <vt:lpstr>Four motivating facts</vt:lpstr>
      <vt:lpstr>Fewer IPOs and publicly-listed firms</vt:lpstr>
      <vt:lpstr>Private longer and larger at IPO</vt:lpstr>
      <vt:lpstr>Late-stage startup financings: more capital from new (and old) investors</vt:lpstr>
      <vt:lpstr>Early-stage financing: “cheaper” capital</vt:lpstr>
      <vt:lpstr>Interconnection btw public &amp; private markets</vt:lpstr>
      <vt:lpstr>Questions</vt:lpstr>
      <vt:lpstr>Setting the stage</vt:lpstr>
      <vt:lpstr>Defining public, private, and semi-public firms</vt:lpstr>
      <vt:lpstr>Quick private markets primer</vt:lpstr>
      <vt:lpstr>Raising capital as a private firm</vt:lpstr>
      <vt:lpstr>From private to public firm</vt:lpstr>
      <vt:lpstr>Changes to the public capital markets</vt:lpstr>
      <vt:lpstr>Major regulations and public market changes</vt:lpstr>
      <vt:lpstr>Older, bigger, and less profitable at IPO</vt:lpstr>
      <vt:lpstr>Innovation in listing options</vt:lpstr>
      <vt:lpstr>Public equity capital raising vs. VC</vt:lpstr>
      <vt:lpstr>Private capital market changes</vt:lpstr>
      <vt:lpstr>More early-stage startups raising smaller rounds</vt:lpstr>
      <vt:lpstr>New early-stage investors and changing VC</vt:lpstr>
      <vt:lpstr>Late-stage financing growth</vt:lpstr>
      <vt:lpstr>Changes in the capital supply since 2002</vt:lpstr>
      <vt:lpstr>What drives these changes?</vt:lpstr>
      <vt:lpstr>Regulation (and deregulation)</vt:lpstr>
      <vt:lpstr>NSMIA (National Securities Market Improvement Act of 1996)</vt:lpstr>
      <vt:lpstr>PowerPoint Presentation</vt:lpstr>
      <vt:lpstr>Changes affecting investors (non-regulatory)</vt:lpstr>
      <vt:lpstr>Changes affecting investors</vt:lpstr>
      <vt:lpstr>Changes affecting investors</vt:lpstr>
      <vt:lpstr>Changes affecting investors</vt:lpstr>
      <vt:lpstr>Changes affecting investors</vt:lpstr>
      <vt:lpstr>Changes affecting investors</vt:lpstr>
      <vt:lpstr>Changes affecting startups and founders</vt:lpstr>
      <vt:lpstr>Changes affecting startups and founders</vt:lpstr>
      <vt:lpstr>Changes affecting startups and founders</vt:lpstr>
      <vt:lpstr>Changes affecting startups and founders</vt:lpstr>
      <vt:lpstr>Connecting the dots</vt:lpstr>
      <vt:lpstr>Founders have more bargaining power to make exit decisions, which allows them to delay exits</vt:lpstr>
      <vt:lpstr>More founder equity → less likely to exit</vt:lpstr>
      <vt:lpstr>Do these changes work for everybody?</vt:lpstr>
      <vt:lpstr>Regulators’ response to this new environment</vt:lpstr>
      <vt:lpstr>Regulatory tug-of-war: JOBS Act as a case study</vt:lpstr>
      <vt:lpstr>Expand retail investors access to VC/PE</vt:lpstr>
      <vt:lpstr>Expand investors’ access to VC/PE</vt:lpstr>
      <vt:lpstr>Regulatory challenges of increased investor access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Ewens, Michael</dc:creator>
  <cp:lastModifiedBy>Ewens, Michael</cp:lastModifiedBy>
  <cp:revision>598</cp:revision>
  <dcterms:created xsi:type="dcterms:W3CDTF">2022-04-11T01:04:02Z</dcterms:created>
  <dcterms:modified xsi:type="dcterms:W3CDTF">2022-04-17T17:03:54Z</dcterms:modified>
</cp:coreProperties>
</file>